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diagrams/colors1.xml" ContentType="application/vnd.openxmlformats-officedocument.drawingml.diagramColors+xml"/>
  <Override PartName="/ppt/comments/modernComment_5EF_0.xml" ContentType="application/vnd.ms-powerpoint.comment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comments/modernComment_605_0.xml" ContentType="application/vnd.ms-powerpoint.comments+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comments/modernComment_607_0.xml" ContentType="application/vnd.ms-powerpoint.comment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authors.xml" ContentType="application/vnd.ms-powerpoint.author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84" r:id="rId1"/>
    <p:sldMasterId id="2147483696" r:id="rId2"/>
    <p:sldMasterId id="2147483708" r:id="rId3"/>
  </p:sldMasterIdLst>
  <p:notesMasterIdLst>
    <p:notesMasterId r:id="rId18"/>
  </p:notesMasterIdLst>
  <p:handoutMasterIdLst>
    <p:handoutMasterId r:id="rId19"/>
  </p:handoutMasterIdLst>
  <p:sldIdLst>
    <p:sldId id="1431" r:id="rId4"/>
    <p:sldId id="1519" r:id="rId5"/>
    <p:sldId id="1508" r:id="rId6"/>
    <p:sldId id="1544" r:id="rId7"/>
    <p:sldId id="1532" r:id="rId8"/>
    <p:sldId id="1540" r:id="rId9"/>
    <p:sldId id="1536" r:id="rId10"/>
    <p:sldId id="1541" r:id="rId11"/>
    <p:sldId id="1545" r:id="rId12"/>
    <p:sldId id="1529" r:id="rId13"/>
    <p:sldId id="1542" r:id="rId14"/>
    <p:sldId id="1543" r:id="rId15"/>
    <p:sldId id="1546" r:id="rId16"/>
    <p:sldId id="1479" r:id="rId17"/>
  </p:sldIdLst>
  <p:sldSz cx="12192000" cy="6858000"/>
  <p:notesSz cx="7010400" cy="9296400"/>
  <p:defaultTex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xmlns="">
        <p15:guide id="1" orient="horz" pos="2168"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04B8F4D-A793-056D-AA09-1676E6FD92BD}" name="Busayo Awotunde" initials="BA" userId="ce6fd948db37e222"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8286" autoAdjust="0"/>
    <p:restoredTop sz="94660"/>
  </p:normalViewPr>
  <p:slideViewPr>
    <p:cSldViewPr showGuides="1">
      <p:cViewPr>
        <p:scale>
          <a:sx n="60" d="100"/>
          <a:sy n="60" d="100"/>
        </p:scale>
        <p:origin x="-966" y="-234"/>
      </p:cViewPr>
      <p:guideLst>
        <p:guide orient="horz" pos="2168"/>
        <p:guide pos="3840"/>
      </p:guideLst>
    </p:cSldViewPr>
  </p:slideViewPr>
  <p:outlineViewPr>
    <p:cViewPr>
      <p:scale>
        <a:sx n="33" d="100"/>
        <a:sy n="33" d="100"/>
      </p:scale>
      <p:origin x="216" y="0"/>
    </p:cViewPr>
  </p:outlineViewPr>
  <p:notesTextViewPr>
    <p:cViewPr>
      <p:scale>
        <a:sx n="66" d="100"/>
        <a:sy n="66" d="100"/>
      </p:scale>
      <p:origin x="0" y="0"/>
    </p:cViewPr>
  </p:notesTextViewPr>
  <p:sorterViewPr showFormatting="0">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microsoft.com/office/2018/10/relationships/authors" Target="author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comments/modernComment_5EF_0.xml><?xml version="1.0" encoding="utf-8"?>
<p188:cmLst xmlns:a="http://schemas.openxmlformats.org/drawingml/2006/main" xmlns:r="http://schemas.openxmlformats.org/officeDocument/2006/relationships" xmlns:p188="http://schemas.microsoft.com/office/powerpoint/2018/8/main">
  <p188:cm id="{61F62223-F471-4DB0-91E4-0A97F8ECAD45}" authorId="{A04B8F4D-A793-056D-AA09-1676E6FD92BD}" created="2024-10-08T22:29:07.131">
    <pc:sldMkLst xmlns:pc="http://schemas.microsoft.com/office/powerpoint/2013/main/command">
      <pc:docMk/>
      <pc:sldMk cId="0" sldId="1519"/>
    </pc:sldMkLst>
    <p188:txBody>
      <a:bodyPr/>
      <a:lstStyle/>
      <a:p>
        <a:r>
          <a:rPr lang="en-NG"/>
          <a:t>Please check the list of States, I counted 28.</a:t>
        </a:r>
      </a:p>
    </p188:txBody>
  </p188:cm>
</p188:cmLst>
</file>

<file path=ppt/comments/modernComment_605_0.xml><?xml version="1.0" encoding="utf-8"?>
<p188:cmLst xmlns:a="http://schemas.openxmlformats.org/drawingml/2006/main" xmlns:r="http://schemas.openxmlformats.org/officeDocument/2006/relationships" xmlns:p188="http://schemas.microsoft.com/office/powerpoint/2018/8/main">
  <p188:cm id="{5355E477-4AF9-47E8-A394-8D0F52EF18CA}" authorId="{A04B8F4D-A793-056D-AA09-1676E6FD92BD}" created="2024-10-08T22:30:00.417">
    <ac:txMkLst xmlns:ac="http://schemas.microsoft.com/office/drawing/2013/main/command">
      <pc:docMk xmlns:pc="http://schemas.microsoft.com/office/powerpoint/2013/main/command"/>
      <pc:sldMk xmlns:pc="http://schemas.microsoft.com/office/powerpoint/2013/main/command" cId="0" sldId="1541"/>
      <ac:spMk id="49156" creationId="{00000000-0000-0000-0000-000000000000}"/>
      <ac:txMk cp="468" len="3">
        <ac:context len="932" hash="1561891115"/>
      </ac:txMk>
    </ac:txMkLst>
    <p188:pos x="819328" y="3053080"/>
    <p188:txBody>
      <a:bodyPr/>
      <a:lstStyle/>
      <a:p>
        <a:r>
          <a:rPr lang="en-NG"/>
          <a:t>Please write GDP in full</a:t>
        </a:r>
      </a:p>
    </p188:txBody>
  </p188:cm>
</p188:cmLst>
</file>

<file path=ppt/comments/modernComment_607_0.xml><?xml version="1.0" encoding="utf-8"?>
<p188:cmLst xmlns:a="http://schemas.openxmlformats.org/drawingml/2006/main" xmlns:r="http://schemas.openxmlformats.org/officeDocument/2006/relationships" xmlns:p188="http://schemas.microsoft.com/office/powerpoint/2018/8/main">
  <p188:cm id="{D73A80C5-ED73-4414-8277-06A425EF1105}" authorId="{A04B8F4D-A793-056D-AA09-1676E6FD92BD}" created="2024-10-08T22:41:02.436">
    <ac:deMkLst xmlns:ac="http://schemas.microsoft.com/office/drawing/2013/main/command">
      <pc:docMk xmlns:pc="http://schemas.microsoft.com/office/powerpoint/2013/main/command"/>
      <pc:sldMk xmlns:pc="http://schemas.microsoft.com/office/powerpoint/2013/main/command" cId="0" sldId="1543"/>
      <ac:spMk id="44036" creationId="{00000000-0000-0000-0000-000000000000}"/>
    </ac:deMkLst>
    <p188:txBody>
      <a:bodyPr/>
      <a:lstStyle/>
      <a:p>
        <a:r>
          <a:rPr lang="en-NG"/>
          <a:t>Write NBS in full</a:t>
        </a:r>
      </a:p>
    </p188:txBody>
  </p188:cm>
</p188:cmLst>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AB2DEB-E1F3-4D66-B316-025FC348DCD6}"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en-NG"/>
        </a:p>
      </dgm:t>
    </dgm:pt>
    <dgm:pt modelId="{3CEE3E8A-8192-4761-9EBD-2CCDF3B512E0}">
      <dgm:prSet/>
      <dgm:spPr/>
      <dgm:t>
        <a:bodyPr/>
        <a:lstStyle/>
        <a:p>
          <a:pPr algn="ctr"/>
          <a:r>
            <a:rPr lang="en-US" b="1" i="0" baseline="0" dirty="0"/>
            <a:t>Thank  You</a:t>
          </a:r>
          <a:endParaRPr lang="en-NG" dirty="0"/>
        </a:p>
      </dgm:t>
    </dgm:pt>
    <dgm:pt modelId="{C9387334-B04D-4D44-A223-65AEB2CD675C}" type="parTrans" cxnId="{C0C94A34-29D2-43D9-8C62-82A8D0A1EAFA}">
      <dgm:prSet/>
      <dgm:spPr/>
      <dgm:t>
        <a:bodyPr/>
        <a:lstStyle/>
        <a:p>
          <a:endParaRPr lang="en-NG"/>
        </a:p>
      </dgm:t>
    </dgm:pt>
    <dgm:pt modelId="{E8EFCCAD-BC74-4DFD-BDE7-3DA84B70CD42}" type="sibTrans" cxnId="{C0C94A34-29D2-43D9-8C62-82A8D0A1EAFA}">
      <dgm:prSet/>
      <dgm:spPr/>
      <dgm:t>
        <a:bodyPr/>
        <a:lstStyle/>
        <a:p>
          <a:endParaRPr lang="en-NG"/>
        </a:p>
      </dgm:t>
    </dgm:pt>
    <dgm:pt modelId="{0B8E79BE-CCAF-4D81-A6F0-810E1E2A43A9}" type="pres">
      <dgm:prSet presAssocID="{41AB2DEB-E1F3-4D66-B316-025FC348DCD6}" presName="linear" presStyleCnt="0">
        <dgm:presLayoutVars>
          <dgm:animLvl val="lvl"/>
          <dgm:resizeHandles val="exact"/>
        </dgm:presLayoutVars>
      </dgm:prSet>
      <dgm:spPr/>
      <dgm:t>
        <a:bodyPr/>
        <a:lstStyle/>
        <a:p>
          <a:endParaRPr lang="en-US"/>
        </a:p>
      </dgm:t>
    </dgm:pt>
    <dgm:pt modelId="{57FABFAF-B0CB-408F-AEA1-BF01C063C57B}" type="pres">
      <dgm:prSet presAssocID="{3CEE3E8A-8192-4761-9EBD-2CCDF3B512E0}" presName="parentText" presStyleLbl="node1" presStyleIdx="0" presStyleCnt="1">
        <dgm:presLayoutVars>
          <dgm:chMax val="0"/>
          <dgm:bulletEnabled val="1"/>
        </dgm:presLayoutVars>
      </dgm:prSet>
      <dgm:spPr/>
      <dgm:t>
        <a:bodyPr/>
        <a:lstStyle/>
        <a:p>
          <a:endParaRPr lang="en-US"/>
        </a:p>
      </dgm:t>
    </dgm:pt>
  </dgm:ptLst>
  <dgm:cxnLst>
    <dgm:cxn modelId="{0549DFE7-4147-4372-88B0-CB33B9749BD9}" type="presOf" srcId="{3CEE3E8A-8192-4761-9EBD-2CCDF3B512E0}" destId="{57FABFAF-B0CB-408F-AEA1-BF01C063C57B}" srcOrd="0" destOrd="0" presId="urn:microsoft.com/office/officeart/2005/8/layout/vList2"/>
    <dgm:cxn modelId="{39196A8E-428E-4283-AC58-BF7518428A41}" type="presOf" srcId="{41AB2DEB-E1F3-4D66-B316-025FC348DCD6}" destId="{0B8E79BE-CCAF-4D81-A6F0-810E1E2A43A9}" srcOrd="0" destOrd="0" presId="urn:microsoft.com/office/officeart/2005/8/layout/vList2"/>
    <dgm:cxn modelId="{C0C94A34-29D2-43D9-8C62-82A8D0A1EAFA}" srcId="{41AB2DEB-E1F3-4D66-B316-025FC348DCD6}" destId="{3CEE3E8A-8192-4761-9EBD-2CCDF3B512E0}" srcOrd="0" destOrd="0" parTransId="{C9387334-B04D-4D44-A223-65AEB2CD675C}" sibTransId="{E8EFCCAD-BC74-4DFD-BDE7-3DA84B70CD42}"/>
    <dgm:cxn modelId="{36DF9043-F8B3-485E-BE1F-774341346A2E}" type="presParOf" srcId="{0B8E79BE-CCAF-4D81-A6F0-810E1E2A43A9}" destId="{57FABFAF-B0CB-408F-AEA1-BF01C063C57B}" srcOrd="0" destOrd="0" presId="urn:microsoft.com/office/officeart/2005/8/layout/vList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FABFAF-B0CB-408F-AEA1-BF01C063C57B}">
      <dsp:nvSpPr>
        <dsp:cNvPr id="0" name=""/>
        <dsp:cNvSpPr/>
      </dsp:nvSpPr>
      <dsp:spPr>
        <a:xfrm>
          <a:off x="0" y="552634"/>
          <a:ext cx="8686800" cy="1559025"/>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en-US" sz="6500" b="1" i="0" kern="1200" baseline="0" dirty="0"/>
            <a:t>Thank  You</a:t>
          </a:r>
          <a:endParaRPr lang="en-NG" sz="6500" kern="1200" dirty="0"/>
        </a:p>
      </dsp:txBody>
      <dsp:txXfrm>
        <a:off x="76105" y="628739"/>
        <a:ext cx="8534590" cy="140681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22" name="Rectangle 2"/>
          <p:cNvSpPr>
            <a:spLocks noGrp="1" noChangeArrowheads="1"/>
          </p:cNvSpPr>
          <p:nvPr>
            <p:ph type="hdr" sz="quarter"/>
          </p:nvPr>
        </p:nvSpPr>
        <p:spPr bwMode="auto">
          <a:xfrm>
            <a:off x="0" y="0"/>
            <a:ext cx="3039463" cy="465138"/>
          </a:xfrm>
          <a:prstGeom prst="rect">
            <a:avLst/>
          </a:prstGeom>
          <a:noFill/>
          <a:ln w="9525">
            <a:noFill/>
            <a:miter lim="800000"/>
          </a:ln>
          <a:effectLst/>
        </p:spPr>
        <p:txBody>
          <a:bodyPr vert="horz" wrap="square" lIns="91376" tIns="45688" rIns="91376" bIns="45688" numCol="1" anchor="t" anchorCtr="0" compatLnSpc="1"/>
          <a:lstStyle>
            <a:lvl1pPr eaLnBrk="0" hangingPunct="0">
              <a:defRPr sz="1200">
                <a:latin typeface="Arial" panose="020B0604020202020204" pitchFamily="34" charset="0"/>
                <a:ea typeface="MS PGothic" panose="020B0600070205080204" pitchFamily="34" charset="-128"/>
                <a:cs typeface="+mn-cs"/>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S PGothic" panose="020B0600070205080204" pitchFamily="34" charset="-128"/>
              <a:cs typeface="+mn-cs"/>
            </a:endParaRPr>
          </a:p>
        </p:txBody>
      </p:sp>
      <p:sp>
        <p:nvSpPr>
          <p:cNvPr id="235523" name="Rectangle 3"/>
          <p:cNvSpPr>
            <a:spLocks noGrp="1" noChangeArrowheads="1"/>
          </p:cNvSpPr>
          <p:nvPr>
            <p:ph type="dt" sz="quarter" idx="1"/>
          </p:nvPr>
        </p:nvSpPr>
        <p:spPr bwMode="auto">
          <a:xfrm>
            <a:off x="3969315" y="0"/>
            <a:ext cx="3039463" cy="465138"/>
          </a:xfrm>
          <a:prstGeom prst="rect">
            <a:avLst/>
          </a:prstGeom>
          <a:noFill/>
          <a:ln w="9525">
            <a:noFill/>
            <a:miter lim="800000"/>
          </a:ln>
          <a:effectLst/>
        </p:spPr>
        <p:txBody>
          <a:bodyPr vert="horz" wrap="square" lIns="91376" tIns="45688" rIns="91376" bIns="45688" numCol="1" anchor="t" anchorCtr="0" compatLnSpc="1"/>
          <a:lstStyle>
            <a:lvl1pPr algn="r" eaLnBrk="0" hangingPunct="0">
              <a:defRPr sz="1200">
                <a:latin typeface="Arial" panose="020B0604020202020204" pitchFamily="34" charset="0"/>
                <a:ea typeface="MS PGothic" panose="020B0600070205080204" pitchFamily="34" charset="-128"/>
                <a:cs typeface="+mn-cs"/>
              </a:defRPr>
            </a:lvl1pPr>
          </a:lstStyle>
          <a:p>
            <a:pPr marL="0" marR="0" lvl="0" indent="0" algn="r" defTabSz="914400" rtl="0" eaLnBrk="0" fontAlgn="base" latinLnBrk="0" hangingPunct="0">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S PGothic" panose="020B0600070205080204" pitchFamily="34" charset="-128"/>
              <a:cs typeface="+mn-cs"/>
            </a:endParaRPr>
          </a:p>
        </p:txBody>
      </p:sp>
      <p:sp>
        <p:nvSpPr>
          <p:cNvPr id="235524" name="Rectangle 4"/>
          <p:cNvSpPr>
            <a:spLocks noGrp="1" noChangeArrowheads="1"/>
          </p:cNvSpPr>
          <p:nvPr>
            <p:ph type="ftr" sz="quarter" idx="2"/>
          </p:nvPr>
        </p:nvSpPr>
        <p:spPr bwMode="auto">
          <a:xfrm>
            <a:off x="0" y="8829675"/>
            <a:ext cx="3039463" cy="465138"/>
          </a:xfrm>
          <a:prstGeom prst="rect">
            <a:avLst/>
          </a:prstGeom>
          <a:noFill/>
          <a:ln w="9525">
            <a:noFill/>
            <a:miter lim="800000"/>
          </a:ln>
          <a:effectLst/>
        </p:spPr>
        <p:txBody>
          <a:bodyPr vert="horz" wrap="square" lIns="91376" tIns="45688" rIns="91376" bIns="45688" numCol="1" anchor="b" anchorCtr="0" compatLnSpc="1"/>
          <a:lstStyle>
            <a:lvl1pPr eaLnBrk="0" hangingPunct="0">
              <a:defRPr sz="1200">
                <a:latin typeface="Arial" panose="020B0604020202020204" pitchFamily="34" charset="0"/>
                <a:ea typeface="MS PGothic" panose="020B0600070205080204" pitchFamily="34" charset="-128"/>
                <a:cs typeface="+mn-cs"/>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S PGothic" panose="020B0600070205080204" pitchFamily="34" charset="-128"/>
              <a:cs typeface="+mn-cs"/>
            </a:endParaRPr>
          </a:p>
        </p:txBody>
      </p:sp>
      <p:sp>
        <p:nvSpPr>
          <p:cNvPr id="235525" name="Rectangle 5"/>
          <p:cNvSpPr>
            <a:spLocks noGrp="1" noChangeArrowheads="1"/>
          </p:cNvSpPr>
          <p:nvPr>
            <p:ph type="sldNum" sz="quarter" idx="3"/>
          </p:nvPr>
        </p:nvSpPr>
        <p:spPr bwMode="auto">
          <a:xfrm>
            <a:off x="3969315" y="8829675"/>
            <a:ext cx="3039463" cy="465138"/>
          </a:xfrm>
          <a:prstGeom prst="rect">
            <a:avLst/>
          </a:prstGeom>
          <a:noFill/>
          <a:ln w="9525">
            <a:noFill/>
            <a:miter lim="800000"/>
          </a:ln>
          <a:effectLst/>
        </p:spPr>
        <p:txBody>
          <a:bodyPr vert="horz" wrap="square" lIns="91376" tIns="45688" rIns="91376" bIns="45688" numCol="1" anchor="b" anchorCtr="0" compatLnSpc="1"/>
          <a:lstStyle/>
          <a:p>
            <a:pPr lvl="0" algn="r">
              <a:buNone/>
            </a:pPr>
            <a:fld id="{9A0DB2DC-4C9A-4742-B13C-FB6460FD3503}" type="slidenum">
              <a:rPr lang="en-US" altLang="en-US" sz="1200" dirty="0"/>
              <a:pPr lvl="0" algn="r">
                <a:buNone/>
              </a:pPr>
              <a:t>‹#›</a:t>
            </a:fld>
            <a:endParaRPr lang="en-US" altLang="en-US" sz="1200" dirty="0"/>
          </a:p>
        </p:txBody>
      </p:sp>
    </p:spTree>
    <p:extLst>
      <p:ext uri="{BB962C8B-B14F-4D97-AF65-F5344CB8AC3E}">
        <p14:creationId xmlns:p14="http://schemas.microsoft.com/office/powerpoint/2010/main" xmlns=""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39463" cy="463550"/>
          </a:xfrm>
          <a:prstGeom prst="rect">
            <a:avLst/>
          </a:prstGeom>
          <a:noFill/>
          <a:ln w="9525">
            <a:noFill/>
            <a:miter lim="800000"/>
          </a:ln>
        </p:spPr>
        <p:txBody>
          <a:bodyPr vert="horz" wrap="square" lIns="86642" tIns="43322" rIns="86642" bIns="43322" numCol="1" anchor="t" anchorCtr="0" compatLnSpc="1"/>
          <a:lstStyle>
            <a:lvl1pPr defTabSz="866775" eaLnBrk="0" hangingPunct="0">
              <a:defRPr sz="1100">
                <a:latin typeface="Arial" panose="020B0604020202020204" pitchFamily="34" charset="0"/>
                <a:ea typeface="MS PGothic" panose="020B0600070205080204" pitchFamily="34" charset="-128"/>
                <a:cs typeface="+mn-cs"/>
              </a:defRPr>
            </a:lvl1pPr>
          </a:lstStyle>
          <a:p>
            <a:pPr marL="0" marR="0" lvl="0" indent="0" algn="l" defTabSz="866775" rtl="0" eaLnBrk="0" fontAlgn="base" latinLnBrk="0" hangingPunct="0">
              <a:lnSpc>
                <a:spcPct val="100000"/>
              </a:lnSpc>
              <a:spcBef>
                <a:spcPct val="0"/>
              </a:spcBef>
              <a:spcAft>
                <a:spcPct val="0"/>
              </a:spcAft>
              <a:buClrTx/>
              <a:buSzTx/>
              <a:buFontTx/>
              <a:buNone/>
              <a:defRPr/>
            </a:pPr>
            <a:endParaRPr kumimoji="0" lang="en-US" sz="1100" b="0" i="0" u="none" strike="noStrike" kern="1200" cap="none" spc="0" normalizeH="0" baseline="0" noProof="0">
              <a:ln>
                <a:noFill/>
              </a:ln>
              <a:solidFill>
                <a:schemeClr val="tx1"/>
              </a:solidFill>
              <a:effectLst/>
              <a:uLnTx/>
              <a:uFillTx/>
              <a:latin typeface="Arial" panose="020B0604020202020204" pitchFamily="34" charset="0"/>
              <a:ea typeface="MS PGothic" panose="020B0600070205080204" pitchFamily="34" charset="-128"/>
              <a:cs typeface="+mn-cs"/>
            </a:endParaRPr>
          </a:p>
        </p:txBody>
      </p:sp>
      <p:sp>
        <p:nvSpPr>
          <p:cNvPr id="13315" name="Rectangle 3"/>
          <p:cNvSpPr>
            <a:spLocks noGrp="1" noChangeArrowheads="1"/>
          </p:cNvSpPr>
          <p:nvPr>
            <p:ph type="dt" idx="1"/>
          </p:nvPr>
        </p:nvSpPr>
        <p:spPr bwMode="auto">
          <a:xfrm>
            <a:off x="3970938" y="0"/>
            <a:ext cx="3039463" cy="463550"/>
          </a:xfrm>
          <a:prstGeom prst="rect">
            <a:avLst/>
          </a:prstGeom>
          <a:noFill/>
          <a:ln w="9525">
            <a:noFill/>
            <a:miter lim="800000"/>
          </a:ln>
        </p:spPr>
        <p:txBody>
          <a:bodyPr vert="horz" wrap="square" lIns="86642" tIns="43322" rIns="86642" bIns="43322" numCol="1" anchor="t" anchorCtr="0" compatLnSpc="1"/>
          <a:lstStyle>
            <a:lvl1pPr algn="r" defTabSz="866775" eaLnBrk="0" hangingPunct="0">
              <a:defRPr sz="1100">
                <a:latin typeface="Arial" panose="020B0604020202020204" pitchFamily="34" charset="0"/>
                <a:ea typeface="MS PGothic" panose="020B0600070205080204" pitchFamily="34" charset="-128"/>
                <a:cs typeface="+mn-cs"/>
              </a:defRPr>
            </a:lvl1pPr>
          </a:lstStyle>
          <a:p>
            <a:pPr marL="0" marR="0" lvl="0" indent="0" algn="r" defTabSz="866775" rtl="0" eaLnBrk="0" fontAlgn="base" latinLnBrk="0" hangingPunct="0">
              <a:lnSpc>
                <a:spcPct val="100000"/>
              </a:lnSpc>
              <a:spcBef>
                <a:spcPct val="0"/>
              </a:spcBef>
              <a:spcAft>
                <a:spcPct val="0"/>
              </a:spcAft>
              <a:buClrTx/>
              <a:buSzTx/>
              <a:buFontTx/>
              <a:buNone/>
              <a:defRPr/>
            </a:pPr>
            <a:endParaRPr kumimoji="0" lang="en-US" sz="1100" b="0" i="0" u="none" strike="noStrike" kern="1200" cap="none" spc="0" normalizeH="0" baseline="0" noProof="0">
              <a:ln>
                <a:noFill/>
              </a:ln>
              <a:solidFill>
                <a:schemeClr val="tx1"/>
              </a:solidFill>
              <a:effectLst/>
              <a:uLnTx/>
              <a:uFillTx/>
              <a:latin typeface="Arial" panose="020B0604020202020204" pitchFamily="34" charset="0"/>
              <a:ea typeface="MS PGothic" panose="020B0600070205080204" pitchFamily="34" charset="-128"/>
              <a:cs typeface="+mn-cs"/>
            </a:endParaRPr>
          </a:p>
        </p:txBody>
      </p:sp>
      <p:sp>
        <p:nvSpPr>
          <p:cNvPr id="48132" name="Rectangle 4"/>
          <p:cNvSpPr>
            <a:spLocks noGrp="1" noRot="1" noChangeAspect="1" noTextEdit="1"/>
          </p:cNvSpPr>
          <p:nvPr>
            <p:ph type="sldImg" idx="2"/>
          </p:nvPr>
        </p:nvSpPr>
        <p:spPr>
          <a:xfrm>
            <a:off x="406400" y="698500"/>
            <a:ext cx="6197600" cy="3486150"/>
          </a:xfrm>
          <a:prstGeom prst="rect">
            <a:avLst/>
          </a:prstGeom>
          <a:noFill/>
          <a:ln w="9525" cap="flat" cmpd="sng">
            <a:solidFill>
              <a:srgbClr val="000000"/>
            </a:solidFill>
            <a:prstDash val="solid"/>
            <a:miter/>
            <a:headEnd type="none" w="med" len="med"/>
            <a:tailEnd type="none" w="med" len="med"/>
          </a:ln>
        </p:spPr>
      </p:sp>
      <p:sp>
        <p:nvSpPr>
          <p:cNvPr id="13317" name="Rectangle 5"/>
          <p:cNvSpPr>
            <a:spLocks noGrp="1" noChangeArrowheads="1"/>
          </p:cNvSpPr>
          <p:nvPr>
            <p:ph type="body" sz="quarter" idx="3"/>
          </p:nvPr>
        </p:nvSpPr>
        <p:spPr bwMode="auto">
          <a:xfrm>
            <a:off x="934720" y="4416426"/>
            <a:ext cx="5140960" cy="4183063"/>
          </a:xfrm>
          <a:prstGeom prst="rect">
            <a:avLst/>
          </a:prstGeom>
          <a:noFill/>
          <a:ln w="9525">
            <a:noFill/>
            <a:miter lim="800000"/>
          </a:ln>
        </p:spPr>
        <p:txBody>
          <a:bodyPr vert="horz" wrap="square" lIns="86642" tIns="43322" rIns="86642" bIns="43322"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Click to edit Master text styles</a:t>
            </a: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Second level</a:t>
            </a: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Third level</a:t>
            </a: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Fourth level</a:t>
            </a: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Fifth level</a:t>
            </a:r>
          </a:p>
        </p:txBody>
      </p:sp>
      <p:sp>
        <p:nvSpPr>
          <p:cNvPr id="13318" name="Rectangle 6"/>
          <p:cNvSpPr>
            <a:spLocks noGrp="1" noChangeArrowheads="1"/>
          </p:cNvSpPr>
          <p:nvPr>
            <p:ph type="ftr" sz="quarter" idx="4"/>
          </p:nvPr>
        </p:nvSpPr>
        <p:spPr bwMode="auto">
          <a:xfrm>
            <a:off x="0" y="8832850"/>
            <a:ext cx="3039463" cy="463550"/>
          </a:xfrm>
          <a:prstGeom prst="rect">
            <a:avLst/>
          </a:prstGeom>
          <a:noFill/>
          <a:ln w="9525">
            <a:noFill/>
            <a:miter lim="800000"/>
          </a:ln>
        </p:spPr>
        <p:txBody>
          <a:bodyPr vert="horz" wrap="square" lIns="86642" tIns="43322" rIns="86642" bIns="43322" numCol="1" anchor="b" anchorCtr="0" compatLnSpc="1"/>
          <a:lstStyle>
            <a:lvl1pPr defTabSz="866775" eaLnBrk="0" hangingPunct="0">
              <a:defRPr sz="1100">
                <a:latin typeface="Arial" panose="020B0604020202020204" pitchFamily="34" charset="0"/>
                <a:ea typeface="MS PGothic" panose="020B0600070205080204" pitchFamily="34" charset="-128"/>
                <a:cs typeface="+mn-cs"/>
              </a:defRPr>
            </a:lvl1pPr>
          </a:lstStyle>
          <a:p>
            <a:pPr marL="0" marR="0" lvl="0" indent="0" algn="l" defTabSz="866775" rtl="0" eaLnBrk="0" fontAlgn="base" latinLnBrk="0" hangingPunct="0">
              <a:lnSpc>
                <a:spcPct val="100000"/>
              </a:lnSpc>
              <a:spcBef>
                <a:spcPct val="0"/>
              </a:spcBef>
              <a:spcAft>
                <a:spcPct val="0"/>
              </a:spcAft>
              <a:buClrTx/>
              <a:buSzTx/>
              <a:buFontTx/>
              <a:buNone/>
              <a:defRPr/>
            </a:pPr>
            <a:endParaRPr kumimoji="0" lang="en-US" sz="1100" b="0" i="0" u="none" strike="noStrike" kern="1200" cap="none" spc="0" normalizeH="0" baseline="0" noProof="0">
              <a:ln>
                <a:noFill/>
              </a:ln>
              <a:solidFill>
                <a:schemeClr val="tx1"/>
              </a:solidFill>
              <a:effectLst/>
              <a:uLnTx/>
              <a:uFillTx/>
              <a:latin typeface="Arial" panose="020B0604020202020204" pitchFamily="34" charset="0"/>
              <a:ea typeface="MS PGothic" panose="020B0600070205080204" pitchFamily="34" charset="-128"/>
              <a:cs typeface="+mn-cs"/>
            </a:endParaRPr>
          </a:p>
        </p:txBody>
      </p:sp>
      <p:sp>
        <p:nvSpPr>
          <p:cNvPr id="13319" name="Rectangle 7"/>
          <p:cNvSpPr>
            <a:spLocks noGrp="1" noChangeArrowheads="1"/>
          </p:cNvSpPr>
          <p:nvPr>
            <p:ph type="sldNum" sz="quarter" idx="5"/>
          </p:nvPr>
        </p:nvSpPr>
        <p:spPr bwMode="auto">
          <a:xfrm>
            <a:off x="3970938" y="8832850"/>
            <a:ext cx="3039463" cy="463550"/>
          </a:xfrm>
          <a:prstGeom prst="rect">
            <a:avLst/>
          </a:prstGeom>
          <a:noFill/>
          <a:ln w="9525">
            <a:noFill/>
            <a:miter lim="800000"/>
          </a:ln>
        </p:spPr>
        <p:txBody>
          <a:bodyPr vert="horz" wrap="square" lIns="86642" tIns="43322" rIns="86642" bIns="43322" numCol="1" anchor="b" anchorCtr="0" compatLnSpc="1"/>
          <a:lstStyle/>
          <a:p>
            <a:pPr lvl="0" algn="r" defTabSz="866775">
              <a:buNone/>
            </a:pPr>
            <a:fld id="{9A0DB2DC-4C9A-4742-B13C-FB6460FD3503}" type="slidenum">
              <a:rPr lang="en-US" altLang="en-US" sz="1100" dirty="0"/>
              <a:pPr lvl="0" algn="r" defTabSz="866775">
                <a:buNone/>
              </a:pPr>
              <a:t>‹#›</a:t>
            </a:fld>
            <a:endParaRPr lang="en-US" altLang="en-US" sz="1100"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S PGothic" panose="020B0600070205080204" pitchFamily="34" charset="-128"/>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S PGothic" panose="020B0600070205080204" pitchFamily="34" charset="-128"/>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S PGothic" panose="020B0600070205080204" pitchFamily="34" charset="-128"/>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S PGothic" panose="020B0600070205080204" pitchFamily="34" charset="-128"/>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xfrm>
            <a:off x="730250" y="1162050"/>
            <a:ext cx="5573713" cy="3136900"/>
          </a:xfrm>
        </p:spPr>
      </p:sp>
      <p:sp>
        <p:nvSpPr>
          <p:cNvPr id="49155" name="Notes Placeholder 2"/>
          <p:cNvSpPr>
            <a:spLocks noGrp="1"/>
          </p:cNvSpPr>
          <p:nvPr>
            <p:ph type="body" idx="1"/>
          </p:nvPr>
        </p:nvSpPr>
        <p:spPr/>
        <p:txBody>
          <a:bodyPr wrap="square" lIns="86642" tIns="43322" rIns="86642" bIns="43322" anchor="t"/>
          <a:lstStyle/>
          <a:p>
            <a:pPr lvl="0"/>
            <a:endParaRPr lang="en-US" altLang="en-US" dirty="0"/>
          </a:p>
        </p:txBody>
      </p:sp>
      <p:sp>
        <p:nvSpPr>
          <p:cNvPr id="49156" name="Slide Number Placeholder 3"/>
          <p:cNvSpPr txBox="1">
            <a:spLocks noGrp="1"/>
          </p:cNvSpPr>
          <p:nvPr>
            <p:ph type="sldNum" sz="quarter"/>
          </p:nvPr>
        </p:nvSpPr>
        <p:spPr>
          <a:xfrm>
            <a:off x="3970938" y="8832850"/>
            <a:ext cx="3039462" cy="463550"/>
          </a:xfrm>
          <a:prstGeom prst="rect">
            <a:avLst/>
          </a:prstGeom>
          <a:noFill/>
          <a:ln w="9525">
            <a:noFill/>
          </a:ln>
        </p:spPr>
        <p:txBody>
          <a:bodyPr lIns="86642" tIns="43322" rIns="86642" bIns="43322" anchor="b"/>
          <a:lstStyle/>
          <a:p>
            <a:pPr lvl="0" algn="r" defTabSz="866775"/>
            <a:fld id="{9A0DB2DC-4C9A-4742-B13C-FB6460FD3503}" type="slidenum">
              <a:rPr lang="en-US" altLang="en-US" sz="1100" dirty="0">
                <a:solidFill>
                  <a:srgbClr val="000000"/>
                </a:solidFill>
              </a:rPr>
              <a:pPr lvl="0" algn="r" defTabSz="866775"/>
              <a:t>1</a:t>
            </a:fld>
            <a:endParaRPr lang="en-US" altLang="en-US" sz="1100" dirty="0">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406400" y="698500"/>
            <a:ext cx="6197600" cy="3486150"/>
          </a:xfrm>
        </p:spPr>
      </p:sp>
      <p:sp>
        <p:nvSpPr>
          <p:cNvPr id="50179" name="Notes Placeholder 2"/>
          <p:cNvSpPr>
            <a:spLocks noGrp="1"/>
          </p:cNvSpPr>
          <p:nvPr>
            <p:ph type="body" idx="1"/>
          </p:nvPr>
        </p:nvSpPr>
        <p:spPr/>
        <p:txBody>
          <a:bodyPr wrap="square" lIns="86642" tIns="43322" rIns="86642" bIns="43322" anchor="t"/>
          <a:lstStyle/>
          <a:p>
            <a:pPr lvl="0"/>
            <a:endParaRPr lang="en-US" altLang="en-US" dirty="0"/>
          </a:p>
        </p:txBody>
      </p:sp>
      <p:sp>
        <p:nvSpPr>
          <p:cNvPr id="50180" name="Slide Number Placeholder 3"/>
          <p:cNvSpPr txBox="1">
            <a:spLocks noGrp="1"/>
          </p:cNvSpPr>
          <p:nvPr>
            <p:ph type="sldNum" sz="quarter"/>
          </p:nvPr>
        </p:nvSpPr>
        <p:spPr>
          <a:xfrm>
            <a:off x="3970938" y="8832850"/>
            <a:ext cx="3039462" cy="463550"/>
          </a:xfrm>
          <a:prstGeom prst="rect">
            <a:avLst/>
          </a:prstGeom>
          <a:noFill/>
          <a:ln w="9525">
            <a:noFill/>
          </a:ln>
        </p:spPr>
        <p:txBody>
          <a:bodyPr lIns="86642" tIns="43322" rIns="86642" bIns="43322" anchor="b"/>
          <a:lstStyle/>
          <a:p>
            <a:pPr lvl="0" algn="r" defTabSz="866775"/>
            <a:fld id="{9A0DB2DC-4C9A-4742-B13C-FB6460FD3503}" type="slidenum">
              <a:rPr lang="en-US" altLang="en-US" sz="1100" dirty="0"/>
              <a:pPr lvl="0" algn="r" defTabSz="866775"/>
              <a:t>14</a:t>
            </a:fld>
            <a:endParaRPr lang="en-US" altLang="en-US" sz="11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51EA52C7-6636-40A6-B3D0-76EF1146078E}" type="datetime1">
              <a:rPr lang="en-US" smtClean="0"/>
              <a:pPr>
                <a:defRPr/>
              </a:pPr>
              <a:t>10/9/2024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lgn="r" eaLnBrk="1" hangingPunct="1">
              <a:buNone/>
            </a:pPr>
            <a:fld id="{9A0DB2DC-4C9A-4742-B13C-FB6460FD3503}" type="slidenum">
              <a:rPr lang="en-US" altLang="en-US" smtClean="0"/>
              <a:pPr algn="r" eaLnBrk="1" hangingPunct="1">
                <a:buNone/>
              </a:pPr>
              <a:t>‹#›</a:t>
            </a:fld>
            <a:endParaRPr lang="en-US" altLang="en-US" dirty="0"/>
          </a:p>
        </p:txBody>
      </p:sp>
    </p:spTree>
    <p:extLst>
      <p:ext uri="{BB962C8B-B14F-4D97-AF65-F5344CB8AC3E}">
        <p14:creationId xmlns:p14="http://schemas.microsoft.com/office/powerpoint/2010/main" xmlns="" val="97358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D932B12A-5805-4191-B81A-75E79263D344}" type="datetime1">
              <a:rPr lang="en-US" smtClean="0"/>
              <a:pPr>
                <a:defRPr/>
              </a:pPr>
              <a:t>10/9/2024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lgn="r" eaLnBrk="1" hangingPunct="1">
              <a:buNone/>
            </a:pPr>
            <a:fld id="{9A0DB2DC-4C9A-4742-B13C-FB6460FD3503}" type="slidenum">
              <a:rPr lang="en-US" altLang="en-US" smtClean="0"/>
              <a:pPr algn="r" eaLnBrk="1" hangingPunct="1">
                <a:buNone/>
              </a:pPr>
              <a:t>‹#›</a:t>
            </a:fld>
            <a:endParaRPr lang="en-US" altLang="en-US" dirty="0"/>
          </a:p>
        </p:txBody>
      </p:sp>
    </p:spTree>
    <p:extLst>
      <p:ext uri="{BB962C8B-B14F-4D97-AF65-F5344CB8AC3E}">
        <p14:creationId xmlns:p14="http://schemas.microsoft.com/office/powerpoint/2010/main" xmlns="" val="2875601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461D66CA-572B-47D2-9B31-4622BAB9AB64}" type="datetime1">
              <a:rPr lang="en-US" smtClean="0"/>
              <a:pPr>
                <a:defRPr/>
              </a:pPr>
              <a:t>10/9/2024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lgn="r" eaLnBrk="1" hangingPunct="1">
              <a:buNone/>
            </a:pPr>
            <a:fld id="{9A0DB2DC-4C9A-4742-B13C-FB6460FD3503}" type="slidenum">
              <a:rPr lang="en-US" altLang="en-US" smtClean="0"/>
              <a:pPr algn="r" eaLnBrk="1" hangingPunct="1">
                <a:buNone/>
              </a:pPr>
              <a:t>‹#›</a:t>
            </a:fld>
            <a:endParaRPr lang="en-US" altLang="en-US" dirty="0"/>
          </a:p>
        </p:txBody>
      </p:sp>
    </p:spTree>
    <p:extLst>
      <p:ext uri="{BB962C8B-B14F-4D97-AF65-F5344CB8AC3E}">
        <p14:creationId xmlns:p14="http://schemas.microsoft.com/office/powerpoint/2010/main" xmlns="" val="22912977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03D77528-5763-4A05-80FE-4A89814F3D4B}" type="datetime1">
              <a:rPr lang="en-US" smtClean="0"/>
              <a:pPr>
                <a:defRPr/>
              </a:pPr>
              <a:t>10/9/2024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lgn="r" eaLnBrk="1" hangingPunct="1">
              <a:buNone/>
            </a:pPr>
            <a:fld id="{9A0DB2DC-4C9A-4742-B13C-FB6460FD3503}" type="slidenum">
              <a:rPr lang="en-US" altLang="en-US" smtClean="0"/>
              <a:pPr algn="r" eaLnBrk="1" hangingPunct="1">
                <a:buNone/>
              </a:pPr>
              <a:t>‹#›</a:t>
            </a:fld>
            <a:endParaRPr lang="en-US" altLang="en-US" dirty="0"/>
          </a:p>
        </p:txBody>
      </p:sp>
    </p:spTree>
    <p:extLst>
      <p:ext uri="{BB962C8B-B14F-4D97-AF65-F5344CB8AC3E}">
        <p14:creationId xmlns:p14="http://schemas.microsoft.com/office/powerpoint/2010/main" xmlns="" val="20117405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F6BED861-87E9-4187-9488-BB1AFDEEFF1F}" type="datetime1">
              <a:rPr lang="en-US" smtClean="0"/>
              <a:pPr>
                <a:defRPr/>
              </a:pPr>
              <a:t>10/9/2024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lgn="r" eaLnBrk="1" hangingPunct="1">
              <a:buNone/>
            </a:pPr>
            <a:fld id="{9A0DB2DC-4C9A-4742-B13C-FB6460FD3503}" type="slidenum">
              <a:rPr lang="en-US" altLang="en-US" smtClean="0"/>
              <a:pPr algn="r" eaLnBrk="1" hangingPunct="1">
                <a:buNone/>
              </a:pPr>
              <a:t>‹#›</a:t>
            </a:fld>
            <a:endParaRPr lang="en-US" altLang="en-US" dirty="0"/>
          </a:p>
        </p:txBody>
      </p:sp>
    </p:spTree>
    <p:extLst>
      <p:ext uri="{BB962C8B-B14F-4D97-AF65-F5344CB8AC3E}">
        <p14:creationId xmlns:p14="http://schemas.microsoft.com/office/powerpoint/2010/main" xmlns="" val="17938966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42D25EB7-348C-4916-BBF1-625D30CB0045}" type="datetime1">
              <a:rPr lang="en-US" smtClean="0"/>
              <a:pPr>
                <a:defRPr/>
              </a:pPr>
              <a:t>10/9/2024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lgn="r" eaLnBrk="1" hangingPunct="1">
              <a:buNone/>
            </a:pPr>
            <a:fld id="{9A0DB2DC-4C9A-4742-B13C-FB6460FD3503}" type="slidenum">
              <a:rPr lang="en-US" altLang="en-US" smtClean="0"/>
              <a:pPr algn="r" eaLnBrk="1" hangingPunct="1">
                <a:buNone/>
              </a:pPr>
              <a:t>‹#›</a:t>
            </a:fld>
            <a:endParaRPr lang="en-US" altLang="en-US" dirty="0"/>
          </a:p>
        </p:txBody>
      </p:sp>
    </p:spTree>
    <p:extLst>
      <p:ext uri="{BB962C8B-B14F-4D97-AF65-F5344CB8AC3E}">
        <p14:creationId xmlns:p14="http://schemas.microsoft.com/office/powerpoint/2010/main" xmlns="" val="28501422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CBD7C0AE-464F-4A14-A894-986FDD251012}" type="datetime1">
              <a:rPr lang="en-US" smtClean="0"/>
              <a:pPr>
                <a:defRPr/>
              </a:pPr>
              <a:t>10/9/2024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lgn="r" eaLnBrk="1" hangingPunct="1">
              <a:buNone/>
            </a:pPr>
            <a:fld id="{9A0DB2DC-4C9A-4742-B13C-FB6460FD3503}" type="slidenum">
              <a:rPr lang="en-US" altLang="en-US" smtClean="0"/>
              <a:pPr algn="r" eaLnBrk="1" hangingPunct="1">
                <a:buNone/>
              </a:pPr>
              <a:t>‹#›</a:t>
            </a:fld>
            <a:endParaRPr lang="en-US" altLang="en-US" dirty="0"/>
          </a:p>
        </p:txBody>
      </p:sp>
    </p:spTree>
    <p:extLst>
      <p:ext uri="{BB962C8B-B14F-4D97-AF65-F5344CB8AC3E}">
        <p14:creationId xmlns:p14="http://schemas.microsoft.com/office/powerpoint/2010/main" xmlns="" val="6764869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D224AE0D-E60A-4CDD-A55F-CB119DFED3D7}" type="datetime1">
              <a:rPr lang="en-US" smtClean="0"/>
              <a:pPr>
                <a:defRPr/>
              </a:pPr>
              <a:t>10/9/2024</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lgn="r" eaLnBrk="1" hangingPunct="1">
              <a:buNone/>
            </a:pPr>
            <a:fld id="{9A0DB2DC-4C9A-4742-B13C-FB6460FD3503}" type="slidenum">
              <a:rPr lang="en-US" altLang="en-US" smtClean="0"/>
              <a:pPr algn="r" eaLnBrk="1" hangingPunct="1">
                <a:buNone/>
              </a:pPr>
              <a:t>‹#›</a:t>
            </a:fld>
            <a:endParaRPr lang="en-US" altLang="en-US" dirty="0"/>
          </a:p>
        </p:txBody>
      </p:sp>
    </p:spTree>
    <p:extLst>
      <p:ext uri="{BB962C8B-B14F-4D97-AF65-F5344CB8AC3E}">
        <p14:creationId xmlns:p14="http://schemas.microsoft.com/office/powerpoint/2010/main" xmlns="" val="10921708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784E48F0-A596-4D18-8324-FDD73565B591}" type="datetime1">
              <a:rPr lang="en-US" smtClean="0"/>
              <a:pPr>
                <a:defRPr/>
              </a:pPr>
              <a:t>10/9/2024</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lgn="r" eaLnBrk="1" hangingPunct="1">
              <a:buNone/>
            </a:pPr>
            <a:fld id="{9A0DB2DC-4C9A-4742-B13C-FB6460FD3503}" type="slidenum">
              <a:rPr lang="en-US" altLang="en-US" smtClean="0"/>
              <a:pPr algn="r" eaLnBrk="1" hangingPunct="1">
                <a:buNone/>
              </a:pPr>
              <a:t>‹#›</a:t>
            </a:fld>
            <a:endParaRPr lang="en-US" altLang="en-US" dirty="0"/>
          </a:p>
        </p:txBody>
      </p:sp>
    </p:spTree>
    <p:extLst>
      <p:ext uri="{BB962C8B-B14F-4D97-AF65-F5344CB8AC3E}">
        <p14:creationId xmlns:p14="http://schemas.microsoft.com/office/powerpoint/2010/main" xmlns="" val="19221884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F255E282-2878-47CC-B38D-38CF428D138E}" type="datetime1">
              <a:rPr lang="en-US" smtClean="0"/>
              <a:pPr>
                <a:defRPr/>
              </a:pPr>
              <a:t>10/9/2024</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lgn="r" eaLnBrk="1" hangingPunct="1">
              <a:buNone/>
            </a:pPr>
            <a:fld id="{9A0DB2DC-4C9A-4742-B13C-FB6460FD3503}" type="slidenum">
              <a:rPr lang="en-US" altLang="en-US" smtClean="0"/>
              <a:pPr algn="r" eaLnBrk="1" hangingPunct="1">
                <a:buNone/>
              </a:pPr>
              <a:t>‹#›</a:t>
            </a:fld>
            <a:endParaRPr lang="en-US" altLang="en-US" dirty="0"/>
          </a:p>
        </p:txBody>
      </p:sp>
    </p:spTree>
    <p:extLst>
      <p:ext uri="{BB962C8B-B14F-4D97-AF65-F5344CB8AC3E}">
        <p14:creationId xmlns:p14="http://schemas.microsoft.com/office/powerpoint/2010/main" xmlns="" val="16330020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594C0A03-999A-4A18-88BC-5EFE03FAD6AC}" type="datetime1">
              <a:rPr lang="en-US" smtClean="0"/>
              <a:pPr>
                <a:defRPr/>
              </a:pPr>
              <a:t>10/9/2024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lgn="r" eaLnBrk="1" hangingPunct="1">
              <a:buNone/>
            </a:pPr>
            <a:fld id="{9A0DB2DC-4C9A-4742-B13C-FB6460FD3503}" type="slidenum">
              <a:rPr lang="en-US" altLang="en-US" smtClean="0"/>
              <a:pPr algn="r" eaLnBrk="1" hangingPunct="1">
                <a:buNone/>
              </a:pPr>
              <a:t>‹#›</a:t>
            </a:fld>
            <a:endParaRPr lang="en-US" altLang="en-US" dirty="0"/>
          </a:p>
        </p:txBody>
      </p:sp>
    </p:spTree>
    <p:extLst>
      <p:ext uri="{BB962C8B-B14F-4D97-AF65-F5344CB8AC3E}">
        <p14:creationId xmlns:p14="http://schemas.microsoft.com/office/powerpoint/2010/main" xmlns="" val="1236646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B0656B70-8866-4DCC-BF8C-6C35ABDD205D}" type="datetime1">
              <a:rPr lang="en-US" smtClean="0"/>
              <a:pPr>
                <a:defRPr/>
              </a:pPr>
              <a:t>10/9/2024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lgn="r" eaLnBrk="1" hangingPunct="1">
              <a:buNone/>
            </a:pPr>
            <a:fld id="{9A0DB2DC-4C9A-4742-B13C-FB6460FD3503}" type="slidenum">
              <a:rPr lang="en-US" altLang="en-US" smtClean="0"/>
              <a:pPr algn="r" eaLnBrk="1" hangingPunct="1">
                <a:buNone/>
              </a:pPr>
              <a:t>‹#›</a:t>
            </a:fld>
            <a:endParaRPr lang="en-US" altLang="en-US" dirty="0"/>
          </a:p>
        </p:txBody>
      </p:sp>
    </p:spTree>
    <p:extLst>
      <p:ext uri="{BB962C8B-B14F-4D97-AF65-F5344CB8AC3E}">
        <p14:creationId xmlns:p14="http://schemas.microsoft.com/office/powerpoint/2010/main" xmlns="" val="15357651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C12C92E9-93EF-4033-B842-EC5E419022EA}" type="datetime1">
              <a:rPr lang="en-US" smtClean="0"/>
              <a:pPr>
                <a:defRPr/>
              </a:pPr>
              <a:t>10/9/2024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lgn="r" eaLnBrk="1" hangingPunct="1">
              <a:buNone/>
            </a:pPr>
            <a:fld id="{9A0DB2DC-4C9A-4742-B13C-FB6460FD3503}" type="slidenum">
              <a:rPr lang="en-US" altLang="en-US" smtClean="0"/>
              <a:pPr algn="r" eaLnBrk="1" hangingPunct="1">
                <a:buNone/>
              </a:pPr>
              <a:t>‹#›</a:t>
            </a:fld>
            <a:endParaRPr lang="en-US" altLang="en-US" dirty="0"/>
          </a:p>
        </p:txBody>
      </p:sp>
    </p:spTree>
    <p:extLst>
      <p:ext uri="{BB962C8B-B14F-4D97-AF65-F5344CB8AC3E}">
        <p14:creationId xmlns:p14="http://schemas.microsoft.com/office/powerpoint/2010/main" xmlns="" val="10313669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EA95D0EC-8C8B-4682-9170-589DABFA4AA5}" type="datetime1">
              <a:rPr lang="en-US" smtClean="0"/>
              <a:pPr>
                <a:defRPr/>
              </a:pPr>
              <a:t>10/9/2024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lgn="r" eaLnBrk="1" hangingPunct="1">
              <a:buNone/>
            </a:pPr>
            <a:fld id="{9A0DB2DC-4C9A-4742-B13C-FB6460FD3503}" type="slidenum">
              <a:rPr lang="en-US" altLang="en-US" smtClean="0"/>
              <a:pPr algn="r" eaLnBrk="1" hangingPunct="1">
                <a:buNone/>
              </a:pPr>
              <a:t>‹#›</a:t>
            </a:fld>
            <a:endParaRPr lang="en-US" altLang="en-US" dirty="0"/>
          </a:p>
        </p:txBody>
      </p:sp>
    </p:spTree>
    <p:extLst>
      <p:ext uri="{BB962C8B-B14F-4D97-AF65-F5344CB8AC3E}">
        <p14:creationId xmlns:p14="http://schemas.microsoft.com/office/powerpoint/2010/main" xmlns="" val="26607888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6B22452E-4A80-4122-B403-296259491A50}" type="datetime1">
              <a:rPr lang="en-US" smtClean="0"/>
              <a:pPr>
                <a:defRPr/>
              </a:pPr>
              <a:t>10/9/2024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lgn="r" eaLnBrk="1" hangingPunct="1">
              <a:buNone/>
            </a:pPr>
            <a:fld id="{9A0DB2DC-4C9A-4742-B13C-FB6460FD3503}" type="slidenum">
              <a:rPr lang="en-US" altLang="en-US" smtClean="0"/>
              <a:pPr algn="r" eaLnBrk="1" hangingPunct="1">
                <a:buNone/>
              </a:pPr>
              <a:t>‹#›</a:t>
            </a:fld>
            <a:endParaRPr lang="en-US" altLang="en-US" dirty="0"/>
          </a:p>
        </p:txBody>
      </p:sp>
    </p:spTree>
    <p:extLst>
      <p:ext uri="{BB962C8B-B14F-4D97-AF65-F5344CB8AC3E}">
        <p14:creationId xmlns:p14="http://schemas.microsoft.com/office/powerpoint/2010/main" xmlns="" val="414634626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AF64F059-F03E-4CD1-997C-5875013A383A}" type="datetime1">
              <a:rPr lang="en-US" smtClean="0"/>
              <a:pPr>
                <a:defRPr/>
              </a:pPr>
              <a:t>10/9/2024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lgn="r" eaLnBrk="1" hangingPunct="1">
              <a:buNone/>
            </a:pPr>
            <a:fld id="{9A0DB2DC-4C9A-4742-B13C-FB6460FD3503}" type="slidenum">
              <a:rPr lang="en-US" altLang="en-US" smtClean="0"/>
              <a:pPr algn="r" eaLnBrk="1" hangingPunct="1">
                <a:buNone/>
              </a:pPr>
              <a:t>‹#›</a:t>
            </a:fld>
            <a:endParaRPr lang="en-US" altLang="en-US" dirty="0"/>
          </a:p>
        </p:txBody>
      </p:sp>
    </p:spTree>
    <p:extLst>
      <p:ext uri="{BB962C8B-B14F-4D97-AF65-F5344CB8AC3E}">
        <p14:creationId xmlns:p14="http://schemas.microsoft.com/office/powerpoint/2010/main" xmlns="" val="394059423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2F575B23-66AF-45E3-8E2A-E11D9A12EFB0}" type="datetime1">
              <a:rPr lang="en-US" smtClean="0"/>
              <a:pPr>
                <a:defRPr/>
              </a:pPr>
              <a:t>10/9/2024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lgn="r" eaLnBrk="1" hangingPunct="1">
              <a:buNone/>
            </a:pPr>
            <a:fld id="{9A0DB2DC-4C9A-4742-B13C-FB6460FD3503}" type="slidenum">
              <a:rPr lang="en-US" altLang="en-US" smtClean="0"/>
              <a:pPr algn="r" eaLnBrk="1" hangingPunct="1">
                <a:buNone/>
              </a:pPr>
              <a:t>‹#›</a:t>
            </a:fld>
            <a:endParaRPr lang="en-US" altLang="en-US" dirty="0"/>
          </a:p>
        </p:txBody>
      </p:sp>
    </p:spTree>
    <p:extLst>
      <p:ext uri="{BB962C8B-B14F-4D97-AF65-F5344CB8AC3E}">
        <p14:creationId xmlns:p14="http://schemas.microsoft.com/office/powerpoint/2010/main" xmlns="" val="1241394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7388164D-F157-4620-8242-A801CFFE2769}" type="datetime1">
              <a:rPr lang="en-US" smtClean="0"/>
              <a:pPr>
                <a:defRPr/>
              </a:pPr>
              <a:t>10/9/2024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lgn="r" eaLnBrk="1" hangingPunct="1">
              <a:buNone/>
            </a:pPr>
            <a:fld id="{9A0DB2DC-4C9A-4742-B13C-FB6460FD3503}" type="slidenum">
              <a:rPr lang="en-US" altLang="en-US" smtClean="0"/>
              <a:pPr algn="r" eaLnBrk="1" hangingPunct="1">
                <a:buNone/>
              </a:pPr>
              <a:t>‹#›</a:t>
            </a:fld>
            <a:endParaRPr lang="en-US" altLang="en-US" dirty="0"/>
          </a:p>
        </p:txBody>
      </p:sp>
    </p:spTree>
    <p:extLst>
      <p:ext uri="{BB962C8B-B14F-4D97-AF65-F5344CB8AC3E}">
        <p14:creationId xmlns:p14="http://schemas.microsoft.com/office/powerpoint/2010/main" xmlns="" val="330900052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E1119F48-35C0-4C0A-9052-2A5DB952620F}" type="datetime1">
              <a:rPr lang="en-US" smtClean="0"/>
              <a:pPr>
                <a:defRPr/>
              </a:pPr>
              <a:t>10/9/2024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lgn="r" eaLnBrk="1" hangingPunct="1">
              <a:buNone/>
            </a:pPr>
            <a:fld id="{9A0DB2DC-4C9A-4742-B13C-FB6460FD3503}" type="slidenum">
              <a:rPr lang="en-US" altLang="en-US" smtClean="0"/>
              <a:pPr algn="r" eaLnBrk="1" hangingPunct="1">
                <a:buNone/>
              </a:pPr>
              <a:t>‹#›</a:t>
            </a:fld>
            <a:endParaRPr lang="en-US" altLang="en-US" dirty="0"/>
          </a:p>
        </p:txBody>
      </p:sp>
    </p:spTree>
    <p:extLst>
      <p:ext uri="{BB962C8B-B14F-4D97-AF65-F5344CB8AC3E}">
        <p14:creationId xmlns:p14="http://schemas.microsoft.com/office/powerpoint/2010/main" xmlns="" val="87631978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93D342DF-DE65-4531-A20A-0E652FFA23B2}" type="datetime1">
              <a:rPr lang="en-US" smtClean="0"/>
              <a:pPr>
                <a:defRPr/>
              </a:pPr>
              <a:t>10/9/2024</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lgn="r" eaLnBrk="1" hangingPunct="1">
              <a:buNone/>
            </a:pPr>
            <a:fld id="{9A0DB2DC-4C9A-4742-B13C-FB6460FD3503}" type="slidenum">
              <a:rPr lang="en-US" altLang="en-US" smtClean="0"/>
              <a:pPr algn="r" eaLnBrk="1" hangingPunct="1">
                <a:buNone/>
              </a:pPr>
              <a:t>‹#›</a:t>
            </a:fld>
            <a:endParaRPr lang="en-US" altLang="en-US" dirty="0"/>
          </a:p>
        </p:txBody>
      </p:sp>
    </p:spTree>
    <p:extLst>
      <p:ext uri="{BB962C8B-B14F-4D97-AF65-F5344CB8AC3E}">
        <p14:creationId xmlns:p14="http://schemas.microsoft.com/office/powerpoint/2010/main" xmlns="" val="384286789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2ACBC350-1186-47C3-B0C2-0008D0AC8F2D}" type="datetime1">
              <a:rPr lang="en-US" smtClean="0"/>
              <a:pPr>
                <a:defRPr/>
              </a:pPr>
              <a:t>10/9/2024</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lgn="r" eaLnBrk="1" hangingPunct="1">
              <a:buNone/>
            </a:pPr>
            <a:fld id="{9A0DB2DC-4C9A-4742-B13C-FB6460FD3503}" type="slidenum">
              <a:rPr lang="en-US" altLang="en-US" smtClean="0"/>
              <a:pPr algn="r" eaLnBrk="1" hangingPunct="1">
                <a:buNone/>
              </a:pPr>
              <a:t>‹#›</a:t>
            </a:fld>
            <a:endParaRPr lang="en-US" altLang="en-US" dirty="0"/>
          </a:p>
        </p:txBody>
      </p:sp>
    </p:spTree>
    <p:extLst>
      <p:ext uri="{BB962C8B-B14F-4D97-AF65-F5344CB8AC3E}">
        <p14:creationId xmlns:p14="http://schemas.microsoft.com/office/powerpoint/2010/main" xmlns="" val="46238480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F51F08FC-4733-40BA-A453-57AD8C394426}" type="datetime1">
              <a:rPr lang="en-US" smtClean="0"/>
              <a:pPr>
                <a:defRPr/>
              </a:pPr>
              <a:t>10/9/2024</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lgn="r" eaLnBrk="1" hangingPunct="1">
              <a:buNone/>
            </a:pPr>
            <a:fld id="{9A0DB2DC-4C9A-4742-B13C-FB6460FD3503}" type="slidenum">
              <a:rPr lang="en-US" altLang="en-US" smtClean="0"/>
              <a:pPr algn="r" eaLnBrk="1" hangingPunct="1">
                <a:buNone/>
              </a:pPr>
              <a:t>‹#›</a:t>
            </a:fld>
            <a:endParaRPr lang="en-US" altLang="en-US" dirty="0"/>
          </a:p>
        </p:txBody>
      </p:sp>
    </p:spTree>
    <p:extLst>
      <p:ext uri="{BB962C8B-B14F-4D97-AF65-F5344CB8AC3E}">
        <p14:creationId xmlns:p14="http://schemas.microsoft.com/office/powerpoint/2010/main" xmlns="" val="444255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3EA8562A-0146-4BF0-ADCB-F1E46032C450}" type="datetime1">
              <a:rPr lang="en-US" smtClean="0"/>
              <a:pPr>
                <a:defRPr/>
              </a:pPr>
              <a:t>10/9/2024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lgn="r" eaLnBrk="1" hangingPunct="1">
              <a:buNone/>
            </a:pPr>
            <a:fld id="{9A0DB2DC-4C9A-4742-B13C-FB6460FD3503}" type="slidenum">
              <a:rPr lang="en-US" altLang="en-US" smtClean="0"/>
              <a:pPr algn="r" eaLnBrk="1" hangingPunct="1">
                <a:buNone/>
              </a:pPr>
              <a:t>‹#›</a:t>
            </a:fld>
            <a:endParaRPr lang="en-US" altLang="en-US" dirty="0"/>
          </a:p>
        </p:txBody>
      </p:sp>
    </p:spTree>
    <p:extLst>
      <p:ext uri="{BB962C8B-B14F-4D97-AF65-F5344CB8AC3E}">
        <p14:creationId xmlns:p14="http://schemas.microsoft.com/office/powerpoint/2010/main" xmlns="" val="97087006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224052C1-4624-42C8-92A1-6901A1FEE4B5}" type="datetime1">
              <a:rPr lang="en-US" smtClean="0"/>
              <a:pPr>
                <a:defRPr/>
              </a:pPr>
              <a:t>10/9/2024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lgn="r" eaLnBrk="1" hangingPunct="1">
              <a:buNone/>
            </a:pPr>
            <a:fld id="{9A0DB2DC-4C9A-4742-B13C-FB6460FD3503}" type="slidenum">
              <a:rPr lang="en-US" altLang="en-US" smtClean="0"/>
              <a:pPr algn="r" eaLnBrk="1" hangingPunct="1">
                <a:buNone/>
              </a:pPr>
              <a:t>‹#›</a:t>
            </a:fld>
            <a:endParaRPr lang="en-US" altLang="en-US" dirty="0"/>
          </a:p>
        </p:txBody>
      </p:sp>
    </p:spTree>
    <p:extLst>
      <p:ext uri="{BB962C8B-B14F-4D97-AF65-F5344CB8AC3E}">
        <p14:creationId xmlns:p14="http://schemas.microsoft.com/office/powerpoint/2010/main" xmlns="" val="120344178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77CF2F8B-6708-4BE6-8B02-2BA1247B5006}" type="datetime1">
              <a:rPr lang="en-US" smtClean="0"/>
              <a:pPr>
                <a:defRPr/>
              </a:pPr>
              <a:t>10/9/2024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lgn="r" eaLnBrk="1" hangingPunct="1">
              <a:buNone/>
            </a:pPr>
            <a:fld id="{9A0DB2DC-4C9A-4742-B13C-FB6460FD3503}" type="slidenum">
              <a:rPr lang="en-US" altLang="en-US" smtClean="0"/>
              <a:pPr algn="r" eaLnBrk="1" hangingPunct="1">
                <a:buNone/>
              </a:pPr>
              <a:t>‹#›</a:t>
            </a:fld>
            <a:endParaRPr lang="en-US" altLang="en-US" dirty="0"/>
          </a:p>
        </p:txBody>
      </p:sp>
    </p:spTree>
    <p:extLst>
      <p:ext uri="{BB962C8B-B14F-4D97-AF65-F5344CB8AC3E}">
        <p14:creationId xmlns:p14="http://schemas.microsoft.com/office/powerpoint/2010/main" xmlns="" val="92800662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AFBF9582-561A-4B92-820A-C8C55E70D609}" type="datetime1">
              <a:rPr lang="en-US" smtClean="0"/>
              <a:pPr>
                <a:defRPr/>
              </a:pPr>
              <a:t>10/9/2024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lgn="r" eaLnBrk="1" hangingPunct="1">
              <a:buNone/>
            </a:pPr>
            <a:fld id="{9A0DB2DC-4C9A-4742-B13C-FB6460FD3503}" type="slidenum">
              <a:rPr lang="en-US" altLang="en-US" smtClean="0"/>
              <a:pPr algn="r" eaLnBrk="1" hangingPunct="1">
                <a:buNone/>
              </a:pPr>
              <a:t>‹#›</a:t>
            </a:fld>
            <a:endParaRPr lang="en-US" altLang="en-US" dirty="0"/>
          </a:p>
        </p:txBody>
      </p:sp>
    </p:spTree>
    <p:extLst>
      <p:ext uri="{BB962C8B-B14F-4D97-AF65-F5344CB8AC3E}">
        <p14:creationId xmlns:p14="http://schemas.microsoft.com/office/powerpoint/2010/main" xmlns="" val="105236676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697423E9-2BEA-45E0-92A9-067C0B9F626D}" type="datetime1">
              <a:rPr lang="en-US" smtClean="0"/>
              <a:pPr>
                <a:defRPr/>
              </a:pPr>
              <a:t>10/9/2024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lgn="r" eaLnBrk="1" hangingPunct="1">
              <a:buNone/>
            </a:pPr>
            <a:fld id="{9A0DB2DC-4C9A-4742-B13C-FB6460FD3503}" type="slidenum">
              <a:rPr lang="en-US" altLang="en-US" smtClean="0"/>
              <a:pPr algn="r" eaLnBrk="1" hangingPunct="1">
                <a:buNone/>
              </a:pPr>
              <a:t>‹#›</a:t>
            </a:fld>
            <a:endParaRPr lang="en-US" altLang="en-US" dirty="0"/>
          </a:p>
        </p:txBody>
      </p:sp>
    </p:spTree>
    <p:extLst>
      <p:ext uri="{BB962C8B-B14F-4D97-AF65-F5344CB8AC3E}">
        <p14:creationId xmlns:p14="http://schemas.microsoft.com/office/powerpoint/2010/main" xmlns="" val="482137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17DBF9F6-E394-4AD1-90F5-90CC57C7C08A}" type="datetime1">
              <a:rPr lang="en-US" smtClean="0"/>
              <a:pPr>
                <a:defRPr/>
              </a:pPr>
              <a:t>10/9/2024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lgn="r" eaLnBrk="1" hangingPunct="1">
              <a:buNone/>
            </a:pPr>
            <a:fld id="{9A0DB2DC-4C9A-4742-B13C-FB6460FD3503}" type="slidenum">
              <a:rPr lang="en-US" altLang="en-US" smtClean="0"/>
              <a:pPr algn="r" eaLnBrk="1" hangingPunct="1">
                <a:buNone/>
              </a:pPr>
              <a:t>‹#›</a:t>
            </a:fld>
            <a:endParaRPr lang="en-US" altLang="en-US" dirty="0"/>
          </a:p>
        </p:txBody>
      </p:sp>
    </p:spTree>
    <p:extLst>
      <p:ext uri="{BB962C8B-B14F-4D97-AF65-F5344CB8AC3E}">
        <p14:creationId xmlns:p14="http://schemas.microsoft.com/office/powerpoint/2010/main" xmlns="" val="1145182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4D4748FD-344F-4CF0-A7B4-3C28E6B93956}" type="datetime1">
              <a:rPr lang="en-US" smtClean="0"/>
              <a:pPr>
                <a:defRPr/>
              </a:pPr>
              <a:t>10/9/2024</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lgn="r" eaLnBrk="1" hangingPunct="1">
              <a:buNone/>
            </a:pPr>
            <a:fld id="{9A0DB2DC-4C9A-4742-B13C-FB6460FD3503}" type="slidenum">
              <a:rPr lang="en-US" altLang="en-US" smtClean="0"/>
              <a:pPr algn="r" eaLnBrk="1" hangingPunct="1">
                <a:buNone/>
              </a:pPr>
              <a:t>‹#›</a:t>
            </a:fld>
            <a:endParaRPr lang="en-US" altLang="en-US" dirty="0"/>
          </a:p>
        </p:txBody>
      </p:sp>
    </p:spTree>
    <p:extLst>
      <p:ext uri="{BB962C8B-B14F-4D97-AF65-F5344CB8AC3E}">
        <p14:creationId xmlns:p14="http://schemas.microsoft.com/office/powerpoint/2010/main" xmlns="" val="3463081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FAB86B1E-5B12-41D1-9A94-2BE47D272D7D}" type="datetime1">
              <a:rPr lang="en-US" smtClean="0"/>
              <a:pPr>
                <a:defRPr/>
              </a:pPr>
              <a:t>10/9/2024</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lgn="r" eaLnBrk="1" hangingPunct="1">
              <a:buNone/>
            </a:pPr>
            <a:fld id="{9A0DB2DC-4C9A-4742-B13C-FB6460FD3503}" type="slidenum">
              <a:rPr lang="en-US" altLang="en-US" smtClean="0"/>
              <a:pPr algn="r" eaLnBrk="1" hangingPunct="1">
                <a:buNone/>
              </a:pPr>
              <a:t>‹#›</a:t>
            </a:fld>
            <a:endParaRPr lang="en-US" altLang="en-US" dirty="0"/>
          </a:p>
        </p:txBody>
      </p:sp>
    </p:spTree>
    <p:extLst>
      <p:ext uri="{BB962C8B-B14F-4D97-AF65-F5344CB8AC3E}">
        <p14:creationId xmlns:p14="http://schemas.microsoft.com/office/powerpoint/2010/main" xmlns="" val="3244462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8504F1CD-DCCC-4663-ABB2-59A14DA3FA93}" type="datetime1">
              <a:rPr lang="en-US" smtClean="0"/>
              <a:pPr>
                <a:defRPr/>
              </a:pPr>
              <a:t>10/9/2024</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lgn="r" eaLnBrk="1" hangingPunct="1">
              <a:buNone/>
            </a:pPr>
            <a:fld id="{9A0DB2DC-4C9A-4742-B13C-FB6460FD3503}" type="slidenum">
              <a:rPr lang="en-US" altLang="en-US" smtClean="0"/>
              <a:pPr algn="r" eaLnBrk="1" hangingPunct="1">
                <a:buNone/>
              </a:pPr>
              <a:t>‹#›</a:t>
            </a:fld>
            <a:endParaRPr lang="en-US" altLang="en-US" dirty="0"/>
          </a:p>
        </p:txBody>
      </p:sp>
    </p:spTree>
    <p:extLst>
      <p:ext uri="{BB962C8B-B14F-4D97-AF65-F5344CB8AC3E}">
        <p14:creationId xmlns:p14="http://schemas.microsoft.com/office/powerpoint/2010/main" xmlns="" val="1429445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B8C5E875-6EF6-41D6-B162-E8BAD8C58220}" type="datetime1">
              <a:rPr lang="en-US" smtClean="0"/>
              <a:pPr>
                <a:defRPr/>
              </a:pPr>
              <a:t>10/9/2024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lgn="r" eaLnBrk="1" hangingPunct="1">
              <a:buNone/>
            </a:pPr>
            <a:fld id="{9A0DB2DC-4C9A-4742-B13C-FB6460FD3503}" type="slidenum">
              <a:rPr lang="en-US" altLang="en-US" smtClean="0"/>
              <a:pPr algn="r" eaLnBrk="1" hangingPunct="1">
                <a:buNone/>
              </a:pPr>
              <a:t>‹#›</a:t>
            </a:fld>
            <a:endParaRPr lang="en-US" altLang="en-US" dirty="0"/>
          </a:p>
        </p:txBody>
      </p:sp>
    </p:spTree>
    <p:extLst>
      <p:ext uri="{BB962C8B-B14F-4D97-AF65-F5344CB8AC3E}">
        <p14:creationId xmlns:p14="http://schemas.microsoft.com/office/powerpoint/2010/main" xmlns="" val="1792146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F792E35C-321C-422B-9ABE-D44565EE4A89}" type="datetime1">
              <a:rPr lang="en-US" smtClean="0"/>
              <a:pPr>
                <a:defRPr/>
              </a:pPr>
              <a:t>10/9/2024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lgn="r" eaLnBrk="1" hangingPunct="1">
              <a:buNone/>
            </a:pPr>
            <a:fld id="{9A0DB2DC-4C9A-4742-B13C-FB6460FD3503}" type="slidenum">
              <a:rPr lang="en-US" altLang="en-US" smtClean="0"/>
              <a:pPr algn="r" eaLnBrk="1" hangingPunct="1">
                <a:buNone/>
              </a:pPr>
              <a:t>‹#›</a:t>
            </a:fld>
            <a:endParaRPr lang="en-US" altLang="en-US" dirty="0"/>
          </a:p>
        </p:txBody>
      </p:sp>
    </p:spTree>
    <p:extLst>
      <p:ext uri="{BB962C8B-B14F-4D97-AF65-F5344CB8AC3E}">
        <p14:creationId xmlns:p14="http://schemas.microsoft.com/office/powerpoint/2010/main" xmlns="" val="4260394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7606E827-9C9A-4790-9E0D-2566BF47DF4D}" type="datetime1">
              <a:rPr lang="en-US" smtClean="0"/>
              <a:pPr>
                <a:defRPr/>
              </a:pPr>
              <a:t>10/9/2024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lvl="0" eaLnBrk="1" hangingPunct="1">
              <a:buNone/>
            </a:pPr>
            <a:fld id="{9A0DB2DC-4C9A-4742-B13C-FB6460FD3503}" type="slidenum">
              <a:rPr lang="en-US" altLang="en-US" smtClean="0"/>
              <a:pPr lvl="0" eaLnBrk="1" hangingPunct="1">
                <a:buNone/>
              </a:pPr>
              <a:t>‹#›</a:t>
            </a:fld>
            <a:endParaRPr lang="en-US" altLang="en-US" dirty="0">
              <a:latin typeface="Arial" panose="020B0604020202020204" pitchFamily="34" charset="0"/>
            </a:endParaRPr>
          </a:p>
        </p:txBody>
      </p:sp>
    </p:spTree>
    <p:extLst>
      <p:ext uri="{BB962C8B-B14F-4D97-AF65-F5344CB8AC3E}">
        <p14:creationId xmlns:p14="http://schemas.microsoft.com/office/powerpoint/2010/main" xmlns="" val="77052425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7606E827-9C9A-4790-9E0D-2566BF47DF4D}" type="datetime1">
              <a:rPr lang="en-US" smtClean="0"/>
              <a:pPr>
                <a:defRPr/>
              </a:pPr>
              <a:t>10/9/2024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lvl="0" eaLnBrk="1" hangingPunct="1">
              <a:buNone/>
            </a:pPr>
            <a:fld id="{9A0DB2DC-4C9A-4742-B13C-FB6460FD3503}" type="slidenum">
              <a:rPr lang="en-US" altLang="en-US" smtClean="0"/>
              <a:pPr lvl="0" eaLnBrk="1" hangingPunct="1">
                <a:buNone/>
              </a:pPr>
              <a:t>‹#›</a:t>
            </a:fld>
            <a:endParaRPr lang="en-US" altLang="en-US" dirty="0">
              <a:latin typeface="Arial" panose="020B0604020202020204" pitchFamily="34" charset="0"/>
            </a:endParaRPr>
          </a:p>
        </p:txBody>
      </p:sp>
    </p:spTree>
    <p:extLst>
      <p:ext uri="{BB962C8B-B14F-4D97-AF65-F5344CB8AC3E}">
        <p14:creationId xmlns:p14="http://schemas.microsoft.com/office/powerpoint/2010/main" xmlns="" val="374281211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7606E827-9C9A-4790-9E0D-2566BF47DF4D}" type="datetime1">
              <a:rPr lang="en-US" smtClean="0"/>
              <a:pPr>
                <a:defRPr/>
              </a:pPr>
              <a:t>10/9/2024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lvl="0" eaLnBrk="1" hangingPunct="1">
              <a:buNone/>
            </a:pPr>
            <a:fld id="{9A0DB2DC-4C9A-4742-B13C-FB6460FD3503}" type="slidenum">
              <a:rPr lang="en-US" altLang="en-US" smtClean="0"/>
              <a:pPr lvl="0" eaLnBrk="1" hangingPunct="1">
                <a:buNone/>
              </a:pPr>
              <a:t>‹#›</a:t>
            </a:fld>
            <a:endParaRPr lang="en-US" altLang="en-US" dirty="0">
              <a:latin typeface="Arial" panose="020B0604020202020204" pitchFamily="34" charset="0"/>
            </a:endParaRPr>
          </a:p>
        </p:txBody>
      </p:sp>
    </p:spTree>
    <p:extLst>
      <p:ext uri="{BB962C8B-B14F-4D97-AF65-F5344CB8AC3E}">
        <p14:creationId xmlns:p14="http://schemas.microsoft.com/office/powerpoint/2010/main" xmlns="" val="427879283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microsoft.com/office/2018/10/relationships/comments" Target="../comments/modernComment_607_0.xml"/><Relationship Id="rId2" Type="http://schemas.openxmlformats.org/officeDocument/2006/relationships/image" Target="NUL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NULL"/><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24.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xml.rels><?xml version="1.0" encoding="UTF-8" standalone="yes"?>
<Relationships xmlns="http://schemas.openxmlformats.org/package/2006/relationships"><Relationship Id="rId2" Type="http://schemas.microsoft.com/office/2018/10/relationships/comments" Target="../comments/modernComment_5EF_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microsoft.com/office/2018/10/relationships/comments" Target="../comments/modernComment_605_0.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83432" y="1409700"/>
            <a:ext cx="10081120" cy="1875283"/>
          </a:xfrm>
        </p:spPr>
        <p:txBody>
          <a:bodyPr vert="horz" wrap="square" lIns="91440" tIns="45720" rIns="91440" bIns="45720" numCol="1" rtlCol="0" anchor="b" anchorCtr="0" compatLnSpc="1">
            <a:normAutofit/>
          </a:bodyPr>
          <a:lstStyle/>
          <a:p>
            <a:pPr defTabSz="843915" eaLnBrk="1" fontAlgn="auto" hangingPunct="1">
              <a:lnSpc>
                <a:spcPct val="100000"/>
              </a:lnSpc>
              <a:spcAft>
                <a:spcPts val="0"/>
              </a:spcAft>
              <a:defRPr/>
            </a:pPr>
            <a:r>
              <a:rPr lang="en-US" altLang="en-US" sz="3600" b="1" dirty="0">
                <a:solidFill>
                  <a:srgbClr val="00B050"/>
                </a:solidFill>
                <a:latin typeface="Garamond" panose="02020404030301010803" pitchFamily="18" charset="0"/>
              </a:rPr>
              <a:t>RECAP OF DAY ONE PROCEEDINGS OF 23</a:t>
            </a:r>
            <a:r>
              <a:rPr lang="en-US" altLang="en-US" sz="3600" b="1" baseline="30000" dirty="0">
                <a:solidFill>
                  <a:srgbClr val="00B050"/>
                </a:solidFill>
                <a:latin typeface="Garamond" panose="02020404030301010803" pitchFamily="18" charset="0"/>
              </a:rPr>
              <a:t>RD</a:t>
            </a:r>
            <a:r>
              <a:rPr lang="en-US" altLang="en-US" sz="3600" b="1" dirty="0">
                <a:solidFill>
                  <a:srgbClr val="00B050"/>
                </a:solidFill>
                <a:latin typeface="Garamond" panose="02020404030301010803" pitchFamily="18" charset="0"/>
              </a:rPr>
              <a:t> EDITION OF THE JOINT PLANNING BOARD [JPB] MEETING, 2024.</a:t>
            </a:r>
            <a:endParaRPr lang="en-US" sz="3600" b="1" cap="all" dirty="0">
              <a:solidFill>
                <a:srgbClr val="00B050"/>
              </a:solidFill>
              <a:latin typeface="Garamond" panose="02020404030301010803" pitchFamily="18" charset="0"/>
              <a:ea typeface="Garamond" panose="02020404030301010803" pitchFamily="18" charset="0"/>
              <a:cs typeface="Garamond" panose="02020404030301010803" pitchFamily="18" charset="0"/>
            </a:endParaRPr>
          </a:p>
        </p:txBody>
      </p:sp>
      <p:sp>
        <p:nvSpPr>
          <p:cNvPr id="4" name="Rectangle 3"/>
          <p:cNvSpPr/>
          <p:nvPr/>
        </p:nvSpPr>
        <p:spPr>
          <a:xfrm>
            <a:off x="911424" y="260648"/>
            <a:ext cx="10225136" cy="1034753"/>
          </a:xfrm>
          <a:prstGeom prst="rect">
            <a:avLst/>
          </a:prstGeom>
          <a:solidFill>
            <a:srgbClr val="00B050"/>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5" name="Rectangle 4"/>
          <p:cNvSpPr/>
          <p:nvPr/>
        </p:nvSpPr>
        <p:spPr>
          <a:xfrm>
            <a:off x="1524000" y="5554215"/>
            <a:ext cx="9144000" cy="550863"/>
          </a:xfrm>
          <a:prstGeom prst="rect">
            <a:avLst/>
          </a:prstGeom>
          <a:solidFill>
            <a:srgbClr val="00B050"/>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200" b="1" dirty="0">
                <a:solidFill>
                  <a:srgbClr val="FFFF00"/>
                </a:solidFill>
              </a:rPr>
              <a:t>Presented on Wednesday 9</a:t>
            </a:r>
            <a:r>
              <a:rPr lang="en-US" sz="2200" b="1" baseline="30000" dirty="0" err="1">
                <a:solidFill>
                  <a:srgbClr val="FFFF00"/>
                </a:solidFill>
              </a:rPr>
              <a:t>th</a:t>
            </a:r>
            <a:r>
              <a:rPr lang="en-US" sz="2200" b="1" dirty="0">
                <a:solidFill>
                  <a:srgbClr val="FFFF00"/>
                </a:solidFill>
              </a:rPr>
              <a:t> October, 2024</a:t>
            </a:r>
            <a:r>
              <a:rPr lang="en-US" sz="2200" dirty="0">
                <a:solidFill>
                  <a:srgbClr val="FFFF00"/>
                </a:solidFill>
              </a:rPr>
              <a:t>.</a:t>
            </a:r>
          </a:p>
        </p:txBody>
      </p:sp>
      <p:sp>
        <p:nvSpPr>
          <p:cNvPr id="37893" name="Subtitle 2"/>
          <p:cNvSpPr txBox="1"/>
          <p:nvPr/>
        </p:nvSpPr>
        <p:spPr>
          <a:xfrm>
            <a:off x="1066800" y="3573017"/>
            <a:ext cx="9997752" cy="1913382"/>
          </a:xfrm>
          <a:prstGeom prst="rect">
            <a:avLst/>
          </a:prstGeom>
          <a:ln/>
        </p:spPr>
        <p:style>
          <a:lnRef idx="2">
            <a:schemeClr val="accent1"/>
          </a:lnRef>
          <a:fillRef idx="1">
            <a:schemeClr val="lt1"/>
          </a:fillRef>
          <a:effectRef idx="0">
            <a:schemeClr val="accent1"/>
          </a:effectRef>
          <a:fontRef idx="minor">
            <a:schemeClr val="dk1"/>
          </a:fontRef>
        </p:style>
        <p:txBody>
          <a:bodyPr lIns="84406" tIns="42203" rIns="84406" bIns="42203"/>
          <a:lstStyle/>
          <a:p>
            <a:pPr algn="ctr" eaLnBrk="1" hangingPunct="1">
              <a:spcBef>
                <a:spcPts val="0"/>
              </a:spcBef>
              <a:buClr>
                <a:schemeClr val="accent1"/>
              </a:buClr>
              <a:buSzPct val="65000"/>
              <a:buFont typeface="Arial" panose="020B0604020202020204" pitchFamily="34" charset="0"/>
            </a:pPr>
            <a:r>
              <a:rPr lang="en-US" altLang="en-US" sz="3200" b="1" dirty="0">
                <a:solidFill>
                  <a:schemeClr val="accent5"/>
                </a:solidFill>
                <a:latin typeface="Garamond" panose="02020404030301010803" pitchFamily="18" charset="0"/>
              </a:rPr>
              <a:t>Held at the</a:t>
            </a:r>
          </a:p>
          <a:p>
            <a:pPr algn="ctr" eaLnBrk="1" hangingPunct="1">
              <a:spcBef>
                <a:spcPts val="0"/>
              </a:spcBef>
              <a:buClr>
                <a:schemeClr val="accent1"/>
              </a:buClr>
              <a:buSzPct val="65000"/>
              <a:buFont typeface="Arial" panose="020B0604020202020204" pitchFamily="34" charset="0"/>
            </a:pPr>
            <a:r>
              <a:rPr lang="en-US" altLang="en-US" sz="3200" b="1" dirty="0" err="1">
                <a:solidFill>
                  <a:schemeClr val="accent5"/>
                </a:solidFill>
                <a:latin typeface="Garamond" panose="02020404030301010803" pitchFamily="18" charset="0"/>
              </a:rPr>
              <a:t>Aliyu</a:t>
            </a:r>
            <a:r>
              <a:rPr lang="en-US" altLang="en-US" sz="3200" b="1" dirty="0">
                <a:solidFill>
                  <a:schemeClr val="accent5"/>
                </a:solidFill>
                <a:latin typeface="Garamond" panose="02020404030301010803" pitchFamily="18" charset="0"/>
              </a:rPr>
              <a:t> </a:t>
            </a:r>
            <a:r>
              <a:rPr lang="en-US" altLang="en-US" sz="3200" b="1" dirty="0" err="1">
                <a:solidFill>
                  <a:schemeClr val="accent5"/>
                </a:solidFill>
                <a:latin typeface="Garamond" panose="02020404030301010803" pitchFamily="18" charset="0"/>
              </a:rPr>
              <a:t>Akwe</a:t>
            </a:r>
            <a:r>
              <a:rPr lang="en-US" altLang="en-US" sz="3200" b="1" dirty="0">
                <a:solidFill>
                  <a:schemeClr val="accent5"/>
                </a:solidFill>
                <a:latin typeface="Garamond" panose="02020404030301010803" pitchFamily="18" charset="0"/>
              </a:rPr>
              <a:t> </a:t>
            </a:r>
            <a:r>
              <a:rPr lang="en-US" altLang="en-US" sz="3200" b="1" dirty="0" err="1">
                <a:solidFill>
                  <a:schemeClr val="accent5"/>
                </a:solidFill>
                <a:latin typeface="Garamond" panose="02020404030301010803" pitchFamily="18" charset="0"/>
              </a:rPr>
              <a:t>Doma</a:t>
            </a:r>
            <a:r>
              <a:rPr lang="en-US" altLang="en-US" sz="3200" b="1" dirty="0">
                <a:solidFill>
                  <a:schemeClr val="accent5"/>
                </a:solidFill>
                <a:latin typeface="Garamond" panose="02020404030301010803" pitchFamily="18" charset="0"/>
              </a:rPr>
              <a:t> Banquet Hall, Government House,</a:t>
            </a:r>
          </a:p>
          <a:p>
            <a:pPr algn="ctr" eaLnBrk="1" hangingPunct="1">
              <a:spcBef>
                <a:spcPts val="0"/>
              </a:spcBef>
              <a:buClr>
                <a:schemeClr val="accent1"/>
              </a:buClr>
              <a:buSzPct val="65000"/>
              <a:buFont typeface="Arial" panose="020B0604020202020204" pitchFamily="34" charset="0"/>
            </a:pPr>
            <a:r>
              <a:rPr lang="en-US" altLang="en-US" sz="3200" b="1" dirty="0" err="1">
                <a:solidFill>
                  <a:schemeClr val="accent5"/>
                </a:solidFill>
                <a:latin typeface="Garamond" panose="02020404030301010803" pitchFamily="18" charset="0"/>
              </a:rPr>
              <a:t>Lafia</a:t>
            </a:r>
            <a:r>
              <a:rPr lang="en-US" altLang="en-US" sz="3200" b="1" dirty="0">
                <a:solidFill>
                  <a:schemeClr val="accent5"/>
                </a:solidFill>
                <a:latin typeface="Garamond" panose="02020404030301010803" pitchFamily="18" charset="0"/>
              </a:rPr>
              <a:t>, </a:t>
            </a:r>
            <a:r>
              <a:rPr lang="en-US" altLang="en-US" sz="3200" b="1" dirty="0" err="1">
                <a:solidFill>
                  <a:schemeClr val="accent5"/>
                </a:solidFill>
                <a:latin typeface="Garamond" panose="02020404030301010803" pitchFamily="18" charset="0"/>
              </a:rPr>
              <a:t>Nasarawa</a:t>
            </a:r>
            <a:r>
              <a:rPr lang="en-US" altLang="en-US" sz="3200" b="1" dirty="0">
                <a:solidFill>
                  <a:schemeClr val="accent5"/>
                </a:solidFill>
                <a:latin typeface="Garamond" panose="02020404030301010803" pitchFamily="18" charset="0"/>
              </a:rPr>
              <a:t> State.</a:t>
            </a:r>
          </a:p>
        </p:txBody>
      </p:sp>
      <p:cxnSp>
        <p:nvCxnSpPr>
          <p:cNvPr id="15" name="Straight Connector 14"/>
          <p:cNvCxnSpPr/>
          <p:nvPr/>
        </p:nvCxnSpPr>
        <p:spPr>
          <a:xfrm>
            <a:off x="2438400" y="3505200"/>
            <a:ext cx="7321550"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034" name="Group 9"/>
          <p:cNvGrpSpPr/>
          <p:nvPr/>
        </p:nvGrpSpPr>
        <p:grpSpPr>
          <a:xfrm>
            <a:off x="1524000" y="6143625"/>
            <a:ext cx="9144000" cy="438150"/>
            <a:chOff x="0" y="6369414"/>
            <a:chExt cx="9906000" cy="474732"/>
          </a:xfrm>
        </p:grpSpPr>
        <p:sp>
          <p:nvSpPr>
            <p:cNvPr id="8" name="Rectangle 7"/>
            <p:cNvSpPr/>
            <p:nvPr/>
          </p:nvSpPr>
          <p:spPr>
            <a:xfrm>
              <a:off x="0" y="6551739"/>
              <a:ext cx="9906000" cy="292407"/>
            </a:xfrm>
            <a:prstGeom prst="rect">
              <a:avLst/>
            </a:prstGeom>
            <a:solidFill>
              <a:srgbClr val="00B050"/>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9" name="Rectangle 8"/>
            <p:cNvSpPr/>
            <p:nvPr/>
          </p:nvSpPr>
          <p:spPr>
            <a:xfrm>
              <a:off x="0" y="6369414"/>
              <a:ext cx="9906000" cy="194365"/>
            </a:xfrm>
            <a:prstGeom prst="rect">
              <a:avLst/>
            </a:prstGeom>
            <a:solidFill>
              <a:schemeClr val="accent6">
                <a:lumMod val="60000"/>
                <a:lumOff val="4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grpSp>
      <p:sp>
        <p:nvSpPr>
          <p:cNvPr id="41" name="Title 1"/>
          <p:cNvSpPr txBox="1"/>
          <p:nvPr/>
        </p:nvSpPr>
        <p:spPr>
          <a:xfrm>
            <a:off x="1917700" y="0"/>
            <a:ext cx="7651750" cy="457200"/>
          </a:xfrm>
          <a:prstGeom prst="rect">
            <a:avLst/>
          </a:prstGeom>
        </p:spPr>
        <p:txBody>
          <a:bodyPr lIns="84406" tIns="42203" rIns="84406" bIns="42203"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defRPr/>
            </a:pPr>
            <a:r>
              <a:rPr lang="en-US" sz="2770" b="1" dirty="0">
                <a:solidFill>
                  <a:prstClr val="black"/>
                </a:solidFill>
                <a:latin typeface="Calibri" panose="020F0502020204030204"/>
              </a:rPr>
              <a:t>5.0 KEY DECISIONS AND RECOMMENDATIONS</a:t>
            </a:r>
          </a:p>
        </p:txBody>
      </p:sp>
      <p:sp>
        <p:nvSpPr>
          <p:cNvPr id="44036" name="Content Placeholder 2"/>
          <p:cNvSpPr>
            <a:spLocks noGrp="1"/>
          </p:cNvSpPr>
          <p:nvPr>
            <p:ph idx="1"/>
          </p:nvPr>
        </p:nvSpPr>
        <p:spPr>
          <a:xfrm>
            <a:off x="695400" y="533400"/>
            <a:ext cx="10801200" cy="5486400"/>
          </a:xfrm>
        </p:spPr>
        <p:txBody>
          <a:bodyPr vert="horz" wrap="square" lIns="91440" tIns="45720" rIns="91440" bIns="45720" anchor="t">
            <a:normAutofit lnSpcReduction="10000"/>
          </a:bodyPr>
          <a:lstStyle/>
          <a:p>
            <a:pPr algn="just" eaLnBrk="1" hangingPunct="1">
              <a:buFont typeface="Wingdings" panose="05000000000000000000" pitchFamily="2" charset="2"/>
              <a:buChar char="q"/>
            </a:pPr>
            <a:r>
              <a:rPr lang="en-US" sz="2200" b="1" dirty="0">
                <a:solidFill>
                  <a:srgbClr val="292934"/>
                </a:solidFill>
                <a:sym typeface="+mn-ea"/>
              </a:rPr>
              <a:t> </a:t>
            </a:r>
            <a:r>
              <a:rPr lang="en-US" sz="2400" b="1" dirty="0">
                <a:solidFill>
                  <a:srgbClr val="292934"/>
                </a:solidFill>
                <a:sym typeface="+mn-ea"/>
              </a:rPr>
              <a:t>The Nexus between the State of the Nigerian Economy and the Implementation of the National Development Plan (NDP: 2021 – 2025)</a:t>
            </a:r>
            <a:endParaRPr lang="en-GB" sz="2400" b="1" dirty="0">
              <a:solidFill>
                <a:srgbClr val="292934"/>
              </a:solidFill>
              <a:sym typeface="+mn-ea"/>
            </a:endParaRPr>
          </a:p>
          <a:p>
            <a:pPr algn="just"/>
            <a:r>
              <a:rPr lang="en-GB" sz="2400" dirty="0">
                <a:solidFill>
                  <a:srgbClr val="292934"/>
                </a:solidFill>
                <a:sym typeface="+mn-ea"/>
              </a:rPr>
              <a:t>Cassava has been identified as a crop with numerous advantages. Given its strategic importance in developing value chains, the Federal and State Governments should scale up its production and processing to diversify the economy and reduce overreliance on oil and gas</a:t>
            </a:r>
            <a:r>
              <a:rPr lang="en-GB" sz="2400" b="1" dirty="0">
                <a:solidFill>
                  <a:srgbClr val="292934"/>
                </a:solidFill>
                <a:sym typeface="+mn-ea"/>
              </a:rPr>
              <a:t>.</a:t>
            </a:r>
          </a:p>
          <a:p>
            <a:pPr algn="just"/>
            <a:r>
              <a:rPr lang="en-US" sz="2400" dirty="0"/>
              <a:t>Both </a:t>
            </a:r>
            <a:r>
              <a:rPr lang="en-GB" sz="2400" dirty="0"/>
              <a:t>the National and Subnational Governments should vigorously pursue the NDP: 2021-2025 for effective implementation. This National Development Plan</a:t>
            </a:r>
            <a:r>
              <a:rPr lang="en-US" sz="2400" dirty="0"/>
              <a:t> aims to address Nigeria’s economic challenges through economic diversification, investment in infrastructure, security, and good governance.</a:t>
            </a:r>
            <a:endParaRPr lang="en-US" sz="2400" b="1" dirty="0">
              <a:solidFill>
                <a:srgbClr val="292934"/>
              </a:solidFill>
              <a:sym typeface="+mn-ea"/>
            </a:endParaRPr>
          </a:p>
          <a:p>
            <a:pPr marL="209550" lvl="1" algn="just" eaLnBrk="1" hangingPunct="1">
              <a:spcBef>
                <a:spcPts val="925"/>
              </a:spcBef>
              <a:buFont typeface="Wingdings" panose="05000000000000000000" pitchFamily="2" charset="2"/>
              <a:buChar char="q"/>
            </a:pPr>
            <a:r>
              <a:rPr lang="en-GB" altLang="x-none" b="1" dirty="0">
                <a:cs typeface="Calibri" panose="020F0502020204030204" pitchFamily="34" charset="0"/>
              </a:rPr>
              <a:t> </a:t>
            </a:r>
            <a:r>
              <a:rPr lang="en-US" b="1" dirty="0"/>
              <a:t>World Bank-assisted Solutions for the Internally Displaced and Host Communities (SOLID) Project</a:t>
            </a:r>
            <a:endParaRPr lang="en-GB" altLang="x-none" b="1" dirty="0"/>
          </a:p>
          <a:p>
            <a:pPr algn="just"/>
            <a:r>
              <a:rPr lang="en-US" sz="2400" dirty="0" smtClean="0"/>
              <a:t>States </a:t>
            </a:r>
            <a:r>
              <a:rPr lang="en-US" sz="2400" dirty="0"/>
              <a:t>understanding and </a:t>
            </a:r>
            <a:r>
              <a:rPr lang="en-GB" sz="2400" dirty="0"/>
              <a:t>feedback </a:t>
            </a:r>
            <a:r>
              <a:rPr lang="en-GB" sz="2400" dirty="0" smtClean="0"/>
              <a:t>were </a:t>
            </a:r>
            <a:r>
              <a:rPr lang="en-GB" sz="2400" dirty="0"/>
              <a:t>critical to the SOLID project's success. </a:t>
            </a:r>
            <a:r>
              <a:rPr lang="en-GB" altLang="en-US" sz="2400" dirty="0" smtClean="0"/>
              <a:t>Identified</a:t>
            </a:r>
            <a:r>
              <a:rPr lang="en-US" sz="2400" dirty="0" smtClean="0"/>
              <a:t> States </a:t>
            </a:r>
            <a:r>
              <a:rPr lang="en-GB" altLang="en-US" sz="2400" dirty="0" smtClean="0"/>
              <a:t> with internal </a:t>
            </a:r>
            <a:r>
              <a:rPr lang="en-GB" altLang="en-US" sz="2400" dirty="0" smtClean="0"/>
              <a:t>displaced </a:t>
            </a:r>
            <a:r>
              <a:rPr lang="en-GB" altLang="en-US" sz="2400" dirty="0" smtClean="0"/>
              <a:t>challenges should </a:t>
            </a:r>
            <a:r>
              <a:rPr lang="en-US" sz="2400" dirty="0" smtClean="0"/>
              <a:t>submit their project proposals and eligibility documentation in accordance with the World Bank and FMBEP guidelines. </a:t>
            </a:r>
            <a:endParaRPr lang="en-GB" altLang="x-none" sz="2400" b="1" dirty="0" smtClean="0">
              <a:ea typeface="Calibri" panose="020F0502020204030204" pitchFamily="34" charset="0"/>
              <a:cs typeface="Calibri" panose="020F0502020204030204" pitchFamily="34" charset="0"/>
              <a:sym typeface="+mn-ea"/>
            </a:endParaRPr>
          </a:p>
          <a:p>
            <a:pPr algn="just" eaLnBrk="1" hangingPunct="1"/>
            <a:endParaRPr lang="en-GB" altLang="x-none" sz="2400" b="1" dirty="0">
              <a:ea typeface="Calibri" panose="020F0502020204030204" pitchFamily="34" charset="0"/>
              <a:cs typeface="Calibri" panose="020F0502020204030204" pitchFamily="34" charset="0"/>
              <a:sym typeface="+mn-ea"/>
            </a:endParaRPr>
          </a:p>
          <a:p>
            <a:pPr marL="0" indent="0" algn="just" eaLnBrk="1" hangingPunct="1">
              <a:buNone/>
            </a:pPr>
            <a:endParaRPr lang="en-GB" altLang="x-none" sz="2400" b="1" dirty="0">
              <a:ea typeface="Calibri" panose="020F0502020204030204" pitchFamily="34" charset="0"/>
              <a:cs typeface="Calibri" panose="020F0502020204030204" pitchFamily="34" charset="0"/>
              <a:sym typeface="+mn-ea"/>
            </a:endParaRPr>
          </a:p>
          <a:p>
            <a:pPr algn="just" eaLnBrk="1" hangingPunct="1">
              <a:buFont typeface="Arial" panose="020B0604020202020204" pitchFamily="34" charset="0"/>
              <a:buChar char="•"/>
            </a:pPr>
            <a:endParaRPr lang="en-GB" altLang="x-none" sz="2000" b="1" dirty="0">
              <a:ea typeface="Calibri" panose="020F0502020204030204" pitchFamily="34" charset="0"/>
              <a:cs typeface="Calibri" panose="020F0502020204030204" pitchFamily="34" charset="0"/>
              <a:sym typeface="+mn-ea"/>
            </a:endParaRPr>
          </a:p>
          <a:p>
            <a:pPr algn="just" eaLnBrk="1" hangingPunct="1">
              <a:buFont typeface="Arial" panose="020B0604020202020204" pitchFamily="34" charset="0"/>
              <a:buChar char="•"/>
            </a:pPr>
            <a:endParaRPr lang="en-GB" altLang="x-none" sz="2000" b="1" dirty="0">
              <a:ea typeface="Calibri" panose="020F0502020204030204" pitchFamily="34" charset="0"/>
              <a:cs typeface="Calibri" panose="020F0502020204030204" pitchFamily="34" charset="0"/>
              <a:sym typeface="+mn-ea"/>
            </a:endParaRPr>
          </a:p>
        </p:txBody>
      </p:sp>
      <p:sp>
        <p:nvSpPr>
          <p:cNvPr id="44037" name="Slide Number Placeholder 1"/>
          <p:cNvSpPr txBox="1">
            <a:spLocks noGrp="1"/>
          </p:cNvSpPr>
          <p:nvPr>
            <p:ph type="sldNum" sz="quarter" idx="12"/>
          </p:nvPr>
        </p:nvSpPr>
        <p:spPr>
          <a:xfrm>
            <a:off x="7981950" y="6251575"/>
            <a:ext cx="2057400" cy="336550"/>
          </a:xfrm>
          <a:noFill/>
          <a:ln>
            <a:noFill/>
          </a:ln>
        </p:spPr>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algn="r" eaLnBrk="1" hangingPunct="1"/>
            <a:fld id="{9A0DB2DC-4C9A-4742-B13C-FB6460FD3503}" type="slidenum">
              <a:rPr lang="en-US" altLang="en-US" sz="1200" b="1" dirty="0">
                <a:solidFill>
                  <a:srgbClr val="FFFFFF"/>
                </a:solidFill>
              </a:rPr>
              <a:pPr lvl="0" algn="r" eaLnBrk="1" hangingPunct="1"/>
              <a:t>10</a:t>
            </a:fld>
            <a:endParaRPr lang="en-US" altLang="en-US" sz="1200" b="1" dirty="0">
              <a:solidFill>
                <a:srgbClr val="FFFFFF"/>
              </a:solidFill>
            </a:endParaRPr>
          </a:p>
        </p:txBody>
      </p:sp>
      <p:pic>
        <p:nvPicPr>
          <p:cNvPr id="44038" name="Picture 10"/>
          <p:cNvPicPr>
            <a:picLocks noChangeAspect="1"/>
          </p:cNvPicPr>
          <p:nvPr/>
        </p:nvPicPr>
        <p:blipFill>
          <a:blip r:embed="rId2"/>
          <a:stretch>
            <a:fillRect/>
          </a:stretch>
        </p:blipFill>
        <p:spPr>
          <a:xfrm>
            <a:off x="1682750" y="6143625"/>
            <a:ext cx="565150" cy="438150"/>
          </a:xfrm>
          <a:prstGeom prst="rect">
            <a:avLst/>
          </a:prstGeom>
          <a:noFill/>
          <a:ln w="9525">
            <a:noFill/>
          </a:ln>
        </p:spPr>
      </p:pic>
      <p:cxnSp>
        <p:nvCxnSpPr>
          <p:cNvPr id="12" name="Straight Connector 11"/>
          <p:cNvCxnSpPr/>
          <p:nvPr/>
        </p:nvCxnSpPr>
        <p:spPr>
          <a:xfrm>
            <a:off x="1524000" y="457200"/>
            <a:ext cx="4859338"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1524000" y="6143625"/>
            <a:ext cx="9144000" cy="438150"/>
            <a:chOff x="0" y="6369414"/>
            <a:chExt cx="9906000" cy="474732"/>
          </a:xfrm>
        </p:grpSpPr>
        <p:sp>
          <p:nvSpPr>
            <p:cNvPr id="8" name="Rectangle 7"/>
            <p:cNvSpPr/>
            <p:nvPr/>
          </p:nvSpPr>
          <p:spPr>
            <a:xfrm>
              <a:off x="0" y="6551739"/>
              <a:ext cx="9906000" cy="292407"/>
            </a:xfrm>
            <a:prstGeom prst="rect">
              <a:avLst/>
            </a:prstGeom>
            <a:solidFill>
              <a:srgbClr val="00B050"/>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9" name="Rectangle 8"/>
            <p:cNvSpPr/>
            <p:nvPr/>
          </p:nvSpPr>
          <p:spPr>
            <a:xfrm>
              <a:off x="0" y="6369414"/>
              <a:ext cx="9906000" cy="194365"/>
            </a:xfrm>
            <a:prstGeom prst="rect">
              <a:avLst/>
            </a:prstGeom>
            <a:solidFill>
              <a:schemeClr val="accent6">
                <a:lumMod val="60000"/>
                <a:lumOff val="4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grpSp>
      <p:sp>
        <p:nvSpPr>
          <p:cNvPr id="41" name="Title 1"/>
          <p:cNvSpPr txBox="1"/>
          <p:nvPr/>
        </p:nvSpPr>
        <p:spPr>
          <a:xfrm>
            <a:off x="1917700" y="0"/>
            <a:ext cx="7651750" cy="457200"/>
          </a:xfrm>
          <a:prstGeom prst="rect">
            <a:avLst/>
          </a:prstGeom>
        </p:spPr>
        <p:txBody>
          <a:bodyPr lIns="84406" tIns="42203" rIns="84406" bIns="42203"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defRPr/>
            </a:pPr>
            <a:r>
              <a:rPr lang="en-US" sz="2770" b="1" dirty="0">
                <a:solidFill>
                  <a:prstClr val="black"/>
                </a:solidFill>
                <a:latin typeface="Calibri" panose="020F0502020204030204"/>
              </a:rPr>
              <a:t>5.0 KEY DECISIONS AND RECOMMENDATIONS [CONT’D]</a:t>
            </a:r>
          </a:p>
        </p:txBody>
      </p:sp>
      <p:sp>
        <p:nvSpPr>
          <p:cNvPr id="44036" name="Content Placeholder 2"/>
          <p:cNvSpPr>
            <a:spLocks noGrp="1"/>
          </p:cNvSpPr>
          <p:nvPr>
            <p:ph idx="1"/>
          </p:nvPr>
        </p:nvSpPr>
        <p:spPr>
          <a:xfrm>
            <a:off x="623392" y="533400"/>
            <a:ext cx="11017224" cy="5486400"/>
          </a:xfrm>
        </p:spPr>
        <p:txBody>
          <a:bodyPr vert="horz" wrap="square" lIns="91440" tIns="45720" rIns="91440" bIns="45720" anchor="t"/>
          <a:lstStyle/>
          <a:p>
            <a:pPr marL="209550" lvl="1" algn="just" eaLnBrk="1" hangingPunct="1">
              <a:spcBef>
                <a:spcPts val="925"/>
              </a:spcBef>
              <a:buFont typeface="Wingdings" panose="05000000000000000000" pitchFamily="2" charset="2"/>
              <a:buChar char="q"/>
            </a:pPr>
            <a:r>
              <a:rPr lang="en-US" b="1" dirty="0">
                <a:solidFill>
                  <a:srgbClr val="292934"/>
                </a:solidFill>
                <a:sym typeface="+mn-ea"/>
              </a:rPr>
              <a:t> </a:t>
            </a:r>
            <a:r>
              <a:rPr lang="en-GB" altLang="x-none" b="1" dirty="0">
                <a:cs typeface="Calibri" panose="020F0502020204030204" pitchFamily="34" charset="0"/>
              </a:rPr>
              <a:t>Status </a:t>
            </a:r>
            <a:r>
              <a:rPr lang="en-GB" altLang="x-none" b="1" dirty="0">
                <a:cs typeface="Calibri" panose="020F0502020204030204" pitchFamily="34" charset="0"/>
                <a:sym typeface="+mn-ea"/>
              </a:rPr>
              <a:t>Report on the implementation of key Resolutions of the</a:t>
            </a:r>
            <a:r>
              <a:rPr lang="en-GB" altLang="en-GB" b="1" dirty="0">
                <a:cs typeface="Calibri" panose="020F0502020204030204" pitchFamily="34" charset="0"/>
                <a:sym typeface="+mn-ea"/>
              </a:rPr>
              <a:t> 22</a:t>
            </a:r>
            <a:r>
              <a:rPr lang="en-GB" altLang="en-GB" b="1" baseline="30000" dirty="0">
                <a:cs typeface="Calibri" panose="020F0502020204030204" pitchFamily="34" charset="0"/>
                <a:sym typeface="+mn-ea"/>
              </a:rPr>
              <a:t>nd</a:t>
            </a:r>
            <a:r>
              <a:rPr lang="en-GB" altLang="en-GB" b="1" dirty="0">
                <a:cs typeface="Calibri" panose="020F0502020204030204" pitchFamily="34" charset="0"/>
                <a:sym typeface="+mn-ea"/>
              </a:rPr>
              <a:t> Edition of the </a:t>
            </a:r>
            <a:r>
              <a:rPr lang="en-GB" altLang="x-none" b="1" dirty="0">
                <a:cs typeface="Calibri" panose="020F0502020204030204" pitchFamily="34" charset="0"/>
                <a:sym typeface="+mn-ea"/>
              </a:rPr>
              <a:t>JPB/NCDP Meeting</a:t>
            </a:r>
            <a:r>
              <a:rPr lang="en-GB" altLang="en-GB" b="1" dirty="0">
                <a:cs typeface="Calibri" panose="020F0502020204030204" pitchFamily="34" charset="0"/>
                <a:sym typeface="+mn-ea"/>
              </a:rPr>
              <a:t>s</a:t>
            </a:r>
            <a:endParaRPr lang="en-GB" b="1" dirty="0"/>
          </a:p>
          <a:p>
            <a:pPr lvl="0" algn="just" eaLnBrk="1" hangingPunct="1"/>
            <a:r>
              <a:rPr lang="en-GB" sz="2400" dirty="0">
                <a:ea typeface="Calibri" panose="020F0502020204030204" pitchFamily="34" charset="0"/>
              </a:rPr>
              <a:t>The FMBEP should forward the template on the implementation of JPB resolutions to States not later than two weeks after the JPB/NCDP meetings to ensure timely completion and submission of implementation reports;</a:t>
            </a:r>
          </a:p>
          <a:p>
            <a:pPr algn="just"/>
            <a:r>
              <a:rPr lang="en-GB" sz="2400" dirty="0">
                <a:ea typeface="Calibri" panose="020F0502020204030204" pitchFamily="34" charset="0"/>
              </a:rPr>
              <a:t>The FMBEP should convene JPB/NCDP meetings within the first and second quarter of the year to allow mainstreaming of resolutions into the planning and budgeting process of the subsequent year</a:t>
            </a:r>
            <a:endParaRPr lang="en-US" sz="2400" b="1" dirty="0">
              <a:solidFill>
                <a:srgbClr val="292934"/>
              </a:solidFill>
              <a:sym typeface="+mn-ea"/>
            </a:endParaRPr>
          </a:p>
          <a:p>
            <a:pPr marL="209550" lvl="1" algn="just" eaLnBrk="1" hangingPunct="1">
              <a:spcBef>
                <a:spcPts val="925"/>
              </a:spcBef>
              <a:buFont typeface="Wingdings" panose="05000000000000000000" pitchFamily="2" charset="2"/>
              <a:buChar char="q"/>
            </a:pPr>
            <a:r>
              <a:rPr lang="en-GB" altLang="x-none" b="1" dirty="0">
                <a:cs typeface="Calibri" panose="020F0502020204030204" pitchFamily="34" charset="0"/>
              </a:rPr>
              <a:t> </a:t>
            </a:r>
            <a:r>
              <a:rPr lang="en-GB" b="1" dirty="0" err="1">
                <a:ea typeface="Calibri" panose="020F0502020204030204" pitchFamily="34" charset="0"/>
              </a:rPr>
              <a:t>Agri</a:t>
            </a:r>
            <a:r>
              <a:rPr lang="en-GB" b="1" dirty="0">
                <a:ea typeface="Calibri" panose="020F0502020204030204" pitchFamily="34" charset="0"/>
              </a:rPr>
              <a:t>-Food Value Chain: Accelerator for Economic Growth and Development</a:t>
            </a:r>
            <a:endParaRPr lang="en-GB" altLang="x-none" b="1" dirty="0"/>
          </a:p>
          <a:p>
            <a:pPr algn="just" eaLnBrk="1" hangingPunct="1"/>
            <a:r>
              <a:rPr lang="en-GB" sz="2400" dirty="0">
                <a:ea typeface="Calibri"/>
                <a:cs typeface="Arial"/>
              </a:rPr>
              <a:t>State Governments should foster collaboration </a:t>
            </a:r>
            <a:r>
              <a:rPr lang="en-US" sz="2400" dirty="0">
                <a:cs typeface="Arial"/>
              </a:rPr>
              <a:t>through public-private partnerships for Economic Growth and </a:t>
            </a:r>
            <a:r>
              <a:rPr lang="en-US" sz="2400" dirty="0" smtClean="0">
                <a:cs typeface="Arial"/>
              </a:rPr>
              <a:t>Development.</a:t>
            </a:r>
            <a:endParaRPr lang="en-US" sz="2400" dirty="0">
              <a:ea typeface="Calibri"/>
              <a:cs typeface="Calibri"/>
            </a:endParaRPr>
          </a:p>
          <a:p>
            <a:pPr algn="just" eaLnBrk="1" hangingPunct="1"/>
            <a:r>
              <a:rPr lang="en-US" sz="2400" dirty="0">
                <a:cs typeface="Arial"/>
              </a:rPr>
              <a:t>State Governments should enhance market access and value addition through </a:t>
            </a:r>
            <a:r>
              <a:rPr lang="en-US" sz="2400" dirty="0" err="1">
                <a:cs typeface="Arial"/>
              </a:rPr>
              <a:t>agri</a:t>
            </a:r>
            <a:r>
              <a:rPr lang="en-US" sz="2400" dirty="0">
                <a:cs typeface="Arial"/>
              </a:rPr>
              <a:t>-food processing and </a:t>
            </a:r>
            <a:r>
              <a:rPr lang="en-US" sz="2400" dirty="0" smtClean="0">
                <a:cs typeface="Arial"/>
              </a:rPr>
              <a:t>industrialization</a:t>
            </a:r>
            <a:r>
              <a:rPr lang="en-GB" sz="2400" dirty="0" smtClean="0">
                <a:ea typeface="Calibri" panose="020F0502020204030204" pitchFamily="34" charset="0"/>
                <a:cs typeface="Calibri" panose="020F0502020204030204" pitchFamily="34" charset="0"/>
                <a:sym typeface="+mn-ea"/>
              </a:rPr>
              <a:t>.</a:t>
            </a:r>
            <a:endParaRPr lang="en-GB" altLang="x-none" sz="2000" b="1" dirty="0">
              <a:ea typeface="Calibri" panose="020F0502020204030204" pitchFamily="34" charset="0"/>
              <a:cs typeface="Calibri" panose="020F0502020204030204" pitchFamily="34" charset="0"/>
              <a:sym typeface="+mn-ea"/>
            </a:endParaRPr>
          </a:p>
          <a:p>
            <a:pPr algn="just" eaLnBrk="1" hangingPunct="1">
              <a:buFont typeface="Arial" panose="020B0604020202020204" pitchFamily="34" charset="0"/>
              <a:buChar char="•"/>
            </a:pPr>
            <a:endParaRPr lang="en-GB" altLang="x-none" sz="2000" b="1" dirty="0">
              <a:ea typeface="Calibri" panose="020F0502020204030204" pitchFamily="34" charset="0"/>
              <a:cs typeface="Calibri" panose="020F0502020204030204" pitchFamily="34" charset="0"/>
              <a:sym typeface="+mn-ea"/>
            </a:endParaRPr>
          </a:p>
          <a:p>
            <a:pPr algn="just" eaLnBrk="1" hangingPunct="1">
              <a:buFont typeface="Arial" panose="020B0604020202020204" pitchFamily="34" charset="0"/>
              <a:buChar char="•"/>
            </a:pPr>
            <a:endParaRPr lang="en-GB" altLang="x-none" sz="2000" b="1" dirty="0">
              <a:ea typeface="Calibri" panose="020F0502020204030204" pitchFamily="34" charset="0"/>
              <a:cs typeface="Calibri" panose="020F0502020204030204" pitchFamily="34" charset="0"/>
              <a:sym typeface="+mn-ea"/>
            </a:endParaRPr>
          </a:p>
          <a:p>
            <a:pPr algn="just" eaLnBrk="1" hangingPunct="1">
              <a:buFont typeface="Arial" panose="020B0604020202020204" pitchFamily="34" charset="0"/>
              <a:buChar char="•"/>
            </a:pPr>
            <a:endParaRPr lang="en-GB" altLang="x-none" sz="2000" b="1" dirty="0">
              <a:ea typeface="Calibri" panose="020F0502020204030204" pitchFamily="34" charset="0"/>
              <a:cs typeface="Calibri" panose="020F0502020204030204" pitchFamily="34" charset="0"/>
              <a:sym typeface="+mn-ea"/>
            </a:endParaRPr>
          </a:p>
        </p:txBody>
      </p:sp>
      <p:sp>
        <p:nvSpPr>
          <p:cNvPr id="44037" name="Slide Number Placeholder 1"/>
          <p:cNvSpPr txBox="1">
            <a:spLocks noGrp="1"/>
          </p:cNvSpPr>
          <p:nvPr>
            <p:ph type="sldNum" sz="quarter" idx="12"/>
          </p:nvPr>
        </p:nvSpPr>
        <p:spPr>
          <a:xfrm>
            <a:off x="7981950" y="6251575"/>
            <a:ext cx="2057400" cy="336550"/>
          </a:xfrm>
          <a:noFill/>
          <a:ln>
            <a:noFill/>
          </a:ln>
        </p:spPr>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algn="r" eaLnBrk="1" hangingPunct="1"/>
            <a:fld id="{9A0DB2DC-4C9A-4742-B13C-FB6460FD3503}" type="slidenum">
              <a:rPr lang="en-US" altLang="en-US" sz="1200" b="1" dirty="0">
                <a:solidFill>
                  <a:srgbClr val="FFFFFF"/>
                </a:solidFill>
              </a:rPr>
              <a:pPr lvl="0" algn="r" eaLnBrk="1" hangingPunct="1"/>
              <a:t>11</a:t>
            </a:fld>
            <a:endParaRPr lang="en-US" altLang="en-US" sz="1200" b="1" dirty="0">
              <a:solidFill>
                <a:srgbClr val="FFFFFF"/>
              </a:solidFill>
            </a:endParaRPr>
          </a:p>
        </p:txBody>
      </p:sp>
      <p:pic>
        <p:nvPicPr>
          <p:cNvPr id="44038" name="Picture 10"/>
          <p:cNvPicPr>
            <a:picLocks noChangeAspect="1"/>
          </p:cNvPicPr>
          <p:nvPr/>
        </p:nvPicPr>
        <p:blipFill>
          <a:blip r:embed="rId2"/>
          <a:stretch>
            <a:fillRect/>
          </a:stretch>
        </p:blipFill>
        <p:spPr>
          <a:xfrm>
            <a:off x="1682750" y="6143625"/>
            <a:ext cx="565150" cy="438150"/>
          </a:xfrm>
          <a:prstGeom prst="rect">
            <a:avLst/>
          </a:prstGeom>
          <a:noFill/>
          <a:ln w="9525">
            <a:noFill/>
          </a:ln>
        </p:spPr>
      </p:pic>
      <p:cxnSp>
        <p:nvCxnSpPr>
          <p:cNvPr id="12" name="Straight Connector 11"/>
          <p:cNvCxnSpPr/>
          <p:nvPr/>
        </p:nvCxnSpPr>
        <p:spPr>
          <a:xfrm>
            <a:off x="1524000" y="457200"/>
            <a:ext cx="4859338"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1524000" y="6143625"/>
            <a:ext cx="9144000" cy="438150"/>
            <a:chOff x="0" y="6369414"/>
            <a:chExt cx="9906000" cy="474732"/>
          </a:xfrm>
        </p:grpSpPr>
        <p:sp>
          <p:nvSpPr>
            <p:cNvPr id="8" name="Rectangle 7"/>
            <p:cNvSpPr/>
            <p:nvPr/>
          </p:nvSpPr>
          <p:spPr>
            <a:xfrm>
              <a:off x="0" y="6551739"/>
              <a:ext cx="9906000" cy="292407"/>
            </a:xfrm>
            <a:prstGeom prst="rect">
              <a:avLst/>
            </a:prstGeom>
            <a:solidFill>
              <a:srgbClr val="00B050"/>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9" name="Rectangle 8"/>
            <p:cNvSpPr/>
            <p:nvPr/>
          </p:nvSpPr>
          <p:spPr>
            <a:xfrm>
              <a:off x="0" y="6369414"/>
              <a:ext cx="9906000" cy="194365"/>
            </a:xfrm>
            <a:prstGeom prst="rect">
              <a:avLst/>
            </a:prstGeom>
            <a:solidFill>
              <a:schemeClr val="accent6">
                <a:lumMod val="60000"/>
                <a:lumOff val="4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grpSp>
      <p:sp>
        <p:nvSpPr>
          <p:cNvPr id="41" name="Title 1"/>
          <p:cNvSpPr txBox="1"/>
          <p:nvPr/>
        </p:nvSpPr>
        <p:spPr>
          <a:xfrm>
            <a:off x="1917700" y="0"/>
            <a:ext cx="7651750" cy="457200"/>
          </a:xfrm>
          <a:prstGeom prst="rect">
            <a:avLst/>
          </a:prstGeom>
        </p:spPr>
        <p:txBody>
          <a:bodyPr lIns="84406" tIns="42203" rIns="84406" bIns="42203"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defRPr/>
            </a:pPr>
            <a:r>
              <a:rPr lang="en-US" sz="2770" b="1" dirty="0">
                <a:solidFill>
                  <a:prstClr val="black"/>
                </a:solidFill>
                <a:latin typeface="Calibri" panose="020F0502020204030204"/>
              </a:rPr>
              <a:t>5.0 KEY DECISIONS AND RECOMMENDATIONS [CONT’D]</a:t>
            </a:r>
          </a:p>
        </p:txBody>
      </p:sp>
      <p:sp>
        <p:nvSpPr>
          <p:cNvPr id="44036" name="Content Placeholder 2"/>
          <p:cNvSpPr>
            <a:spLocks noGrp="1"/>
          </p:cNvSpPr>
          <p:nvPr>
            <p:ph idx="1"/>
          </p:nvPr>
        </p:nvSpPr>
        <p:spPr>
          <a:xfrm>
            <a:off x="623392" y="533400"/>
            <a:ext cx="10657184" cy="5486400"/>
          </a:xfrm>
        </p:spPr>
        <p:txBody>
          <a:bodyPr vert="horz" wrap="square" lIns="91440" tIns="45720" rIns="91440" bIns="45720" anchor="t">
            <a:normAutofit lnSpcReduction="10000"/>
          </a:bodyPr>
          <a:lstStyle/>
          <a:p>
            <a:pPr marL="209550" lvl="1" algn="just" eaLnBrk="1" hangingPunct="1">
              <a:spcBef>
                <a:spcPts val="925"/>
              </a:spcBef>
              <a:buFont typeface="Wingdings" panose="05000000000000000000" pitchFamily="2" charset="2"/>
              <a:buChar char="q"/>
            </a:pPr>
            <a:r>
              <a:rPr lang="en-US" b="1" dirty="0">
                <a:solidFill>
                  <a:srgbClr val="292934"/>
                </a:solidFill>
                <a:sym typeface="+mn-ea"/>
              </a:rPr>
              <a:t> </a:t>
            </a:r>
            <a:r>
              <a:rPr lang="en-GB" b="1" dirty="0">
                <a:ea typeface="Calibri" panose="020F0502020204030204" pitchFamily="34" charset="0"/>
              </a:rPr>
              <a:t>Rebasing of the GDP in Nigeria: Imperative for State Economy</a:t>
            </a:r>
            <a:endParaRPr lang="en-GB" b="1" dirty="0">
              <a:solidFill>
                <a:srgbClr val="292934"/>
              </a:solidFill>
              <a:sym typeface="+mn-ea"/>
            </a:endParaRPr>
          </a:p>
          <a:p>
            <a:pPr algn="just"/>
            <a:r>
              <a:rPr lang="en-GB" sz="2400" dirty="0" smtClean="0"/>
              <a:t>The National Bureau of Statistics (NBS) should conduct GDP rebasing every five years to accurately reflect changes in the nation’s economic activities.</a:t>
            </a:r>
            <a:endParaRPr lang="en-US" sz="2400" b="1" dirty="0">
              <a:solidFill>
                <a:srgbClr val="292934"/>
              </a:solidFill>
              <a:sym typeface="+mn-ea"/>
            </a:endParaRPr>
          </a:p>
          <a:p>
            <a:pPr marL="209550" lvl="1" algn="just" eaLnBrk="1" hangingPunct="1">
              <a:spcBef>
                <a:spcPts val="925"/>
              </a:spcBef>
              <a:buFont typeface="Wingdings" panose="05000000000000000000" pitchFamily="2" charset="2"/>
              <a:buChar char="q"/>
            </a:pPr>
            <a:r>
              <a:rPr lang="en-GB" altLang="x-none" b="1" dirty="0">
                <a:cs typeface="Calibri" panose="020F0502020204030204" pitchFamily="34" charset="0"/>
              </a:rPr>
              <a:t> </a:t>
            </a:r>
            <a:r>
              <a:rPr lang="en-GB" b="1" dirty="0">
                <a:ea typeface="Calibri" panose="020F0502020204030204" pitchFamily="34" charset="0"/>
              </a:rPr>
              <a:t>Micro, Small and Medium Scale Enterprises (MS&amp;Ms) as catalysts for Economic and Development </a:t>
            </a:r>
            <a:endParaRPr lang="en-GB" altLang="x-none" b="1" dirty="0"/>
          </a:p>
          <a:p>
            <a:pPr marL="285750" indent="-285750" algn="just"/>
            <a:r>
              <a:rPr lang="en-US" sz="2400" dirty="0">
                <a:cs typeface="Calibri" pitchFamily="34" charset="0"/>
              </a:rPr>
              <a:t>Both National and Sub-national Governments should embark on transformative reforms to encourage MSMEs advocacy, Financial literacy </a:t>
            </a:r>
            <a:r>
              <a:rPr lang="en-US" sz="2400" dirty="0" err="1">
                <a:cs typeface="Calibri" pitchFamily="34" charset="0"/>
              </a:rPr>
              <a:t>programmes</a:t>
            </a:r>
            <a:r>
              <a:rPr lang="en-US" sz="2400" dirty="0">
                <a:cs typeface="Calibri" pitchFamily="34" charset="0"/>
              </a:rPr>
              <a:t>, and Public-Private partnerships (PPP) on investment in the sector to address its financing gap, </a:t>
            </a:r>
          </a:p>
          <a:p>
            <a:pPr algn="just" eaLnBrk="1" hangingPunct="1"/>
            <a:r>
              <a:rPr lang="en-US" sz="2400" dirty="0">
                <a:cs typeface="Calibri" pitchFamily="34" charset="0"/>
              </a:rPr>
              <a:t>State Governments should reform market regulations to facilitate entry and improve the performances of Entrepreneurs;</a:t>
            </a:r>
            <a:endParaRPr lang="en-GB" altLang="x-none" sz="2400" dirty="0">
              <a:ea typeface="Calibri" panose="020F0502020204030204" pitchFamily="34" charset="0"/>
              <a:cs typeface="Calibri" panose="020F0502020204030204" pitchFamily="34" charset="0"/>
              <a:sym typeface="+mn-ea"/>
            </a:endParaRPr>
          </a:p>
          <a:p>
            <a:pPr algn="just" eaLnBrk="1" hangingPunct="1"/>
            <a:r>
              <a:rPr lang="en-US" sz="2400" dirty="0" smtClean="0">
                <a:cs typeface="Calibri" pitchFamily="34" charset="0"/>
              </a:rPr>
              <a:t>Governments at all levels </a:t>
            </a:r>
            <a:r>
              <a:rPr lang="en-US" sz="2400" dirty="0">
                <a:cs typeface="Calibri" pitchFamily="34" charset="0"/>
              </a:rPr>
              <a:t>must encourage and support industrial research and training through local initiatives on Market and marketing research;</a:t>
            </a:r>
          </a:p>
          <a:p>
            <a:pPr algn="just" eaLnBrk="1" hangingPunct="1"/>
            <a:r>
              <a:rPr lang="en-US" sz="2400" dirty="0">
                <a:cs typeface="Calibri" pitchFamily="34" charset="0"/>
              </a:rPr>
              <a:t>Federal and State Governments should increase access to credit and capital for entrepreneurs, especially start-up capital.</a:t>
            </a:r>
            <a:endParaRPr lang="en-GB" altLang="x-none" sz="2400" b="1" dirty="0">
              <a:ea typeface="Calibri" panose="020F0502020204030204" pitchFamily="34" charset="0"/>
              <a:cs typeface="Calibri" panose="020F0502020204030204" pitchFamily="34" charset="0"/>
              <a:sym typeface="+mn-ea"/>
            </a:endParaRPr>
          </a:p>
        </p:txBody>
      </p:sp>
      <p:sp>
        <p:nvSpPr>
          <p:cNvPr id="44037" name="Slide Number Placeholder 1"/>
          <p:cNvSpPr txBox="1">
            <a:spLocks noGrp="1"/>
          </p:cNvSpPr>
          <p:nvPr>
            <p:ph type="sldNum" sz="quarter" idx="12"/>
          </p:nvPr>
        </p:nvSpPr>
        <p:spPr>
          <a:xfrm>
            <a:off x="7981950" y="6251575"/>
            <a:ext cx="2057400" cy="336550"/>
          </a:xfrm>
          <a:noFill/>
          <a:ln>
            <a:noFill/>
          </a:ln>
        </p:spPr>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algn="r" eaLnBrk="1" hangingPunct="1"/>
            <a:fld id="{9A0DB2DC-4C9A-4742-B13C-FB6460FD3503}" type="slidenum">
              <a:rPr lang="en-US" altLang="en-US" sz="1200" b="1" dirty="0">
                <a:solidFill>
                  <a:srgbClr val="FFFFFF"/>
                </a:solidFill>
              </a:rPr>
              <a:pPr lvl="0" algn="r" eaLnBrk="1" hangingPunct="1"/>
              <a:t>12</a:t>
            </a:fld>
            <a:endParaRPr lang="en-US" altLang="en-US" sz="1200" b="1" dirty="0">
              <a:solidFill>
                <a:srgbClr val="FFFFFF"/>
              </a:solidFill>
            </a:endParaRPr>
          </a:p>
        </p:txBody>
      </p:sp>
      <p:pic>
        <p:nvPicPr>
          <p:cNvPr id="44038" name="Picture 10"/>
          <p:cNvPicPr>
            <a:picLocks noChangeAspect="1"/>
          </p:cNvPicPr>
          <p:nvPr/>
        </p:nvPicPr>
        <p:blipFill>
          <a:blip r:embed="rId2"/>
          <a:stretch>
            <a:fillRect/>
          </a:stretch>
        </p:blipFill>
        <p:spPr>
          <a:xfrm>
            <a:off x="1682750" y="6143625"/>
            <a:ext cx="565150" cy="438150"/>
          </a:xfrm>
          <a:prstGeom prst="rect">
            <a:avLst/>
          </a:prstGeom>
          <a:noFill/>
          <a:ln w="9525">
            <a:noFill/>
          </a:ln>
        </p:spPr>
      </p:pic>
      <p:cxnSp>
        <p:nvCxnSpPr>
          <p:cNvPr id="12" name="Straight Connector 11"/>
          <p:cNvCxnSpPr/>
          <p:nvPr/>
        </p:nvCxnSpPr>
        <p:spPr>
          <a:xfrm>
            <a:off x="1524000" y="457200"/>
            <a:ext cx="4859338"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p:extLst mod="1">
    <p:ext uri="{6950BFC3-D8DA-4A85-94F7-54DA5524770B}">
      <p188:commentRel xmlns:p188="http://schemas.microsoft.com/office/powerpoint/2018/8/main" xmlns="" r:id="rId3"/>
    </p:ext>
  </p:extLs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1524000" y="6143625"/>
            <a:ext cx="9144000" cy="438150"/>
            <a:chOff x="0" y="6369414"/>
            <a:chExt cx="9906000" cy="474732"/>
          </a:xfrm>
        </p:grpSpPr>
        <p:sp>
          <p:nvSpPr>
            <p:cNvPr id="8" name="Rectangle 7"/>
            <p:cNvSpPr/>
            <p:nvPr/>
          </p:nvSpPr>
          <p:spPr>
            <a:xfrm>
              <a:off x="0" y="6551739"/>
              <a:ext cx="9906000" cy="292407"/>
            </a:xfrm>
            <a:prstGeom prst="rect">
              <a:avLst/>
            </a:prstGeom>
            <a:solidFill>
              <a:srgbClr val="00B050"/>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9" name="Rectangle 8"/>
            <p:cNvSpPr/>
            <p:nvPr/>
          </p:nvSpPr>
          <p:spPr>
            <a:xfrm>
              <a:off x="0" y="6369414"/>
              <a:ext cx="9906000" cy="194365"/>
            </a:xfrm>
            <a:prstGeom prst="rect">
              <a:avLst/>
            </a:prstGeom>
            <a:solidFill>
              <a:schemeClr val="accent6">
                <a:lumMod val="60000"/>
                <a:lumOff val="4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grpSp>
      <p:sp>
        <p:nvSpPr>
          <p:cNvPr id="41" name="Title 1"/>
          <p:cNvSpPr txBox="1"/>
          <p:nvPr/>
        </p:nvSpPr>
        <p:spPr>
          <a:xfrm>
            <a:off x="1917700" y="0"/>
            <a:ext cx="7651750" cy="457200"/>
          </a:xfrm>
          <a:prstGeom prst="rect">
            <a:avLst/>
          </a:prstGeom>
        </p:spPr>
        <p:txBody>
          <a:bodyPr lIns="84406" tIns="42203" rIns="84406" bIns="42203"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defRPr/>
            </a:pPr>
            <a:r>
              <a:rPr lang="en-US" sz="2770" b="1" dirty="0">
                <a:solidFill>
                  <a:prstClr val="black"/>
                </a:solidFill>
                <a:latin typeface="Calibri" panose="020F0502020204030204"/>
              </a:rPr>
              <a:t>5.0 KEY DECISIONS AND RECOMMENDATIONS [CONT’D]</a:t>
            </a:r>
          </a:p>
        </p:txBody>
      </p:sp>
      <p:sp>
        <p:nvSpPr>
          <p:cNvPr id="44036" name="Content Placeholder 2"/>
          <p:cNvSpPr>
            <a:spLocks noGrp="1"/>
          </p:cNvSpPr>
          <p:nvPr>
            <p:ph idx="1"/>
          </p:nvPr>
        </p:nvSpPr>
        <p:spPr>
          <a:xfrm>
            <a:off x="767408" y="533400"/>
            <a:ext cx="10513168" cy="5486400"/>
          </a:xfrm>
        </p:spPr>
        <p:txBody>
          <a:bodyPr vert="horz" wrap="square" lIns="91440" tIns="45720" rIns="91440" bIns="45720" anchor="t">
            <a:normAutofit/>
          </a:bodyPr>
          <a:lstStyle/>
          <a:p>
            <a:pPr marL="209550" lvl="1" algn="just" eaLnBrk="1" hangingPunct="1">
              <a:spcBef>
                <a:spcPts val="925"/>
              </a:spcBef>
              <a:buNone/>
            </a:pPr>
            <a:endParaRPr lang="en-US" b="1" dirty="0">
              <a:solidFill>
                <a:srgbClr val="292934"/>
              </a:solidFill>
              <a:sym typeface="+mn-ea"/>
            </a:endParaRPr>
          </a:p>
          <a:p>
            <a:pPr marL="209550" lvl="1" algn="just" eaLnBrk="1" hangingPunct="1">
              <a:spcBef>
                <a:spcPts val="925"/>
              </a:spcBef>
              <a:buFont typeface="Wingdings" panose="05000000000000000000" pitchFamily="2" charset="2"/>
              <a:buChar char="q"/>
            </a:pPr>
            <a:r>
              <a:rPr lang="en-US" b="1" dirty="0">
                <a:solidFill>
                  <a:srgbClr val="292934"/>
                </a:solidFill>
                <a:sym typeface="+mn-ea"/>
              </a:rPr>
              <a:t> </a:t>
            </a:r>
            <a:r>
              <a:rPr lang="en-US" b="1" dirty="0">
                <a:sym typeface="+mn-ea"/>
              </a:rPr>
              <a:t>Population and Housing Census: Implication for National Planning and Economic Development.</a:t>
            </a:r>
            <a:endParaRPr lang="en-GB" b="1" dirty="0">
              <a:ea typeface="Calibri" panose="020F0502020204030204" pitchFamily="34" charset="0"/>
            </a:endParaRPr>
          </a:p>
          <a:p>
            <a:pPr marL="209550" lvl="1" algn="just">
              <a:spcBef>
                <a:spcPts val="925"/>
              </a:spcBef>
            </a:pPr>
            <a:r>
              <a:rPr lang="en-GB" dirty="0">
                <a:solidFill>
                  <a:srgbClr val="292934"/>
                </a:solidFill>
                <a:sym typeface="+mn-ea"/>
              </a:rPr>
              <a:t>The National Population Commission should leverage technology for efficient data management, prioritize population and housing census, ensure stakeholders’ engagement, data accuracy and reliability, and strengthen institutional capacity for precise and accurate census and data generation. </a:t>
            </a:r>
            <a:endParaRPr lang="en-GB" dirty="0" smtClean="0">
              <a:solidFill>
                <a:srgbClr val="292934"/>
              </a:solidFill>
              <a:sym typeface="+mn-ea"/>
            </a:endParaRPr>
          </a:p>
          <a:p>
            <a:pPr marL="209550" lvl="1" algn="just">
              <a:spcBef>
                <a:spcPts val="925"/>
              </a:spcBef>
            </a:pPr>
            <a:r>
              <a:rPr lang="en-GB" dirty="0" smtClean="0">
                <a:solidFill>
                  <a:srgbClr val="292934"/>
                </a:solidFill>
                <a:sym typeface="+mn-ea"/>
              </a:rPr>
              <a:t>The Commission should strengthen institutional capacity for precise and accurate census data generation </a:t>
            </a:r>
            <a:r>
              <a:rPr lang="en-GB" dirty="0" smtClean="0">
                <a:solidFill>
                  <a:srgbClr val="292934"/>
                </a:solidFill>
                <a:sym typeface="+mn-ea"/>
              </a:rPr>
              <a:t>as it concern</a:t>
            </a:r>
            <a:r>
              <a:rPr lang="en-GB" dirty="0" smtClean="0">
                <a:solidFill>
                  <a:srgbClr val="292934"/>
                </a:solidFill>
                <a:sym typeface="+mn-ea"/>
              </a:rPr>
              <a:t> </a:t>
            </a:r>
            <a:r>
              <a:rPr lang="en-GB" dirty="0" smtClean="0">
                <a:solidFill>
                  <a:srgbClr val="292934"/>
                </a:solidFill>
                <a:sym typeface="+mn-ea"/>
              </a:rPr>
              <a:t>Nigerian citizens.</a:t>
            </a:r>
          </a:p>
          <a:p>
            <a:pPr marL="209550" lvl="1" algn="just" eaLnBrk="1" hangingPunct="1">
              <a:spcBef>
                <a:spcPts val="925"/>
              </a:spcBef>
            </a:pPr>
            <a:endParaRPr lang="en-GB" altLang="x-none" b="1" dirty="0">
              <a:ea typeface="Calibri" panose="020F0502020204030204" pitchFamily="34" charset="0"/>
              <a:cs typeface="Calibri" panose="020F0502020204030204" pitchFamily="34" charset="0"/>
              <a:sym typeface="+mn-ea"/>
            </a:endParaRPr>
          </a:p>
        </p:txBody>
      </p:sp>
      <p:sp>
        <p:nvSpPr>
          <p:cNvPr id="44037" name="Slide Number Placeholder 1"/>
          <p:cNvSpPr txBox="1">
            <a:spLocks noGrp="1"/>
          </p:cNvSpPr>
          <p:nvPr>
            <p:ph type="sldNum" sz="quarter" idx="12"/>
          </p:nvPr>
        </p:nvSpPr>
        <p:spPr>
          <a:xfrm>
            <a:off x="7981950" y="6251575"/>
            <a:ext cx="2057400" cy="336550"/>
          </a:xfrm>
          <a:noFill/>
          <a:ln>
            <a:noFill/>
          </a:ln>
        </p:spPr>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algn="r" eaLnBrk="1" hangingPunct="1"/>
            <a:fld id="{9A0DB2DC-4C9A-4742-B13C-FB6460FD3503}" type="slidenum">
              <a:rPr lang="en-US" altLang="en-US" sz="1200" b="1" dirty="0">
                <a:solidFill>
                  <a:srgbClr val="FFFFFF"/>
                </a:solidFill>
              </a:rPr>
              <a:pPr lvl="0" algn="r" eaLnBrk="1" hangingPunct="1"/>
              <a:t>13</a:t>
            </a:fld>
            <a:endParaRPr lang="en-US" altLang="en-US" sz="1200" b="1" dirty="0">
              <a:solidFill>
                <a:srgbClr val="FFFFFF"/>
              </a:solidFill>
            </a:endParaRPr>
          </a:p>
        </p:txBody>
      </p:sp>
      <p:pic>
        <p:nvPicPr>
          <p:cNvPr id="44038" name="Picture 10"/>
          <p:cNvPicPr>
            <a:picLocks noChangeAspect="1"/>
          </p:cNvPicPr>
          <p:nvPr/>
        </p:nvPicPr>
        <p:blipFill>
          <a:blip r:embed="rId2"/>
          <a:stretch>
            <a:fillRect/>
          </a:stretch>
        </p:blipFill>
        <p:spPr>
          <a:xfrm>
            <a:off x="1682750" y="6143625"/>
            <a:ext cx="565150" cy="438150"/>
          </a:xfrm>
          <a:prstGeom prst="rect">
            <a:avLst/>
          </a:prstGeom>
          <a:noFill/>
          <a:ln w="9525">
            <a:noFill/>
          </a:ln>
        </p:spPr>
      </p:pic>
      <p:cxnSp>
        <p:nvCxnSpPr>
          <p:cNvPr id="12" name="Straight Connector 11"/>
          <p:cNvCxnSpPr/>
          <p:nvPr/>
        </p:nvCxnSpPr>
        <p:spPr>
          <a:xfrm>
            <a:off x="1524000" y="457200"/>
            <a:ext cx="4859338"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106" name="Group 9"/>
          <p:cNvGrpSpPr/>
          <p:nvPr/>
        </p:nvGrpSpPr>
        <p:grpSpPr>
          <a:xfrm>
            <a:off x="1524000" y="6419850"/>
            <a:ext cx="9144000" cy="438150"/>
            <a:chOff x="0" y="6369414"/>
            <a:chExt cx="9906000" cy="474732"/>
          </a:xfrm>
        </p:grpSpPr>
        <p:sp>
          <p:nvSpPr>
            <p:cNvPr id="8" name="Rectangle 7"/>
            <p:cNvSpPr/>
            <p:nvPr/>
          </p:nvSpPr>
          <p:spPr>
            <a:xfrm>
              <a:off x="0" y="6551739"/>
              <a:ext cx="9906000" cy="292407"/>
            </a:xfrm>
            <a:prstGeom prst="rect">
              <a:avLst/>
            </a:prstGeom>
            <a:solidFill>
              <a:srgbClr val="00B050"/>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9" name="Rectangle 8"/>
            <p:cNvSpPr/>
            <p:nvPr/>
          </p:nvSpPr>
          <p:spPr>
            <a:xfrm>
              <a:off x="0" y="6369414"/>
              <a:ext cx="9906000" cy="194365"/>
            </a:xfrm>
            <a:prstGeom prst="rect">
              <a:avLst/>
            </a:prstGeom>
            <a:solidFill>
              <a:schemeClr val="accent6">
                <a:lumMod val="60000"/>
                <a:lumOff val="4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grpSp>
      <p:sp>
        <p:nvSpPr>
          <p:cNvPr id="47107" name="Content Placeholder 2"/>
          <p:cNvSpPr>
            <a:spLocks noGrp="1"/>
          </p:cNvSpPr>
          <p:nvPr>
            <p:ph idx="1"/>
          </p:nvPr>
        </p:nvSpPr>
        <p:spPr>
          <a:xfrm>
            <a:off x="2152650" y="1219201"/>
            <a:ext cx="7886700" cy="4957763"/>
          </a:xfrm>
        </p:spPr>
        <p:txBody>
          <a:bodyPr vert="horz" wrap="square" lIns="91440" tIns="45720" rIns="91440" bIns="45720" anchor="t"/>
          <a:lstStyle/>
          <a:p>
            <a:endParaRPr lang="en-US" altLang="en-US" dirty="0"/>
          </a:p>
          <a:p>
            <a:endParaRPr lang="en-US" altLang="en-US" dirty="0"/>
          </a:p>
        </p:txBody>
      </p:sp>
      <p:sp>
        <p:nvSpPr>
          <p:cNvPr id="47108" name="Slide Number Placeholder 1"/>
          <p:cNvSpPr txBox="1">
            <a:spLocks noGrp="1"/>
          </p:cNvSpPr>
          <p:nvPr>
            <p:ph type="sldNum" sz="quarter" idx="12"/>
          </p:nvPr>
        </p:nvSpPr>
        <p:spPr>
          <a:noFill/>
          <a:ln>
            <a:noFill/>
          </a:ln>
        </p:spPr>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algn="r" eaLnBrk="1" hangingPunct="1"/>
            <a:fld id="{9A0DB2DC-4C9A-4742-B13C-FB6460FD3503}" type="slidenum">
              <a:rPr lang="en-US" altLang="en-US" sz="1100" dirty="0">
                <a:solidFill>
                  <a:srgbClr val="898989"/>
                </a:solidFill>
              </a:rPr>
              <a:pPr lvl="0" algn="r" eaLnBrk="1" hangingPunct="1"/>
              <a:t>14</a:t>
            </a:fld>
            <a:endParaRPr lang="en-US" altLang="en-US" sz="1100" dirty="0">
              <a:solidFill>
                <a:srgbClr val="898989"/>
              </a:solidFill>
            </a:endParaRPr>
          </a:p>
        </p:txBody>
      </p:sp>
      <p:pic>
        <p:nvPicPr>
          <p:cNvPr id="47109" name="Picture 10"/>
          <p:cNvPicPr>
            <a:picLocks noChangeAspect="1"/>
          </p:cNvPicPr>
          <p:nvPr/>
        </p:nvPicPr>
        <p:blipFill>
          <a:blip r:embed="rId3"/>
          <a:stretch>
            <a:fillRect/>
          </a:stretch>
        </p:blipFill>
        <p:spPr>
          <a:xfrm>
            <a:off x="1682750" y="6143625"/>
            <a:ext cx="565150" cy="438150"/>
          </a:xfrm>
          <a:prstGeom prst="rect">
            <a:avLst/>
          </a:prstGeom>
          <a:noFill/>
          <a:ln w="9525">
            <a:noFill/>
          </a:ln>
        </p:spPr>
      </p:pic>
      <p:cxnSp>
        <p:nvCxnSpPr>
          <p:cNvPr id="12" name="Straight Connector 11"/>
          <p:cNvCxnSpPr/>
          <p:nvPr/>
        </p:nvCxnSpPr>
        <p:spPr>
          <a:xfrm>
            <a:off x="1524000" y="762000"/>
            <a:ext cx="8077200"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aphicFrame>
        <p:nvGraphicFramePr>
          <p:cNvPr id="2" name="Diagram 1">
            <a:extLst>
              <a:ext uri="{FF2B5EF4-FFF2-40B4-BE49-F238E27FC236}">
                <a16:creationId xmlns:a16="http://schemas.microsoft.com/office/drawing/2014/main" xmlns="" id="{DE7C0D35-1EC4-1836-47DC-FE12315C13BE}"/>
              </a:ext>
            </a:extLst>
          </p:cNvPr>
          <p:cNvGraphicFramePr/>
          <p:nvPr>
            <p:extLst>
              <p:ext uri="{D42A27DB-BD31-4B8C-83A1-F6EECF244321}">
                <p14:modId xmlns:p14="http://schemas.microsoft.com/office/powerpoint/2010/main" xmlns="" val="2582578701"/>
              </p:ext>
            </p:extLst>
          </p:nvPr>
        </p:nvGraphicFramePr>
        <p:xfrm>
          <a:off x="1524000" y="1412777"/>
          <a:ext cx="8686800" cy="266429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914" name="Group 9"/>
          <p:cNvGrpSpPr/>
          <p:nvPr/>
        </p:nvGrpSpPr>
        <p:grpSpPr>
          <a:xfrm>
            <a:off x="1127448" y="5884862"/>
            <a:ext cx="10081120" cy="383796"/>
            <a:chOff x="0" y="6369414"/>
            <a:chExt cx="9906000" cy="474732"/>
          </a:xfrm>
        </p:grpSpPr>
        <p:sp>
          <p:nvSpPr>
            <p:cNvPr id="8" name="Rectangle 7"/>
            <p:cNvSpPr/>
            <p:nvPr/>
          </p:nvSpPr>
          <p:spPr>
            <a:xfrm>
              <a:off x="0" y="6551739"/>
              <a:ext cx="9906000" cy="292407"/>
            </a:xfrm>
            <a:prstGeom prst="rect">
              <a:avLst/>
            </a:prstGeom>
            <a:solidFill>
              <a:srgbClr val="00B050"/>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9" name="Rectangle 8"/>
            <p:cNvSpPr/>
            <p:nvPr/>
          </p:nvSpPr>
          <p:spPr>
            <a:xfrm>
              <a:off x="0" y="6369414"/>
              <a:ext cx="9906000" cy="194365"/>
            </a:xfrm>
            <a:prstGeom prst="rect">
              <a:avLst/>
            </a:prstGeom>
            <a:solidFill>
              <a:schemeClr val="accent6">
                <a:lumMod val="60000"/>
                <a:lumOff val="4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grpSp>
      <p:sp>
        <p:nvSpPr>
          <p:cNvPr id="41" name="Title 1"/>
          <p:cNvSpPr txBox="1"/>
          <p:nvPr/>
        </p:nvSpPr>
        <p:spPr>
          <a:xfrm>
            <a:off x="1199456" y="41275"/>
            <a:ext cx="8227814" cy="457200"/>
          </a:xfrm>
          <a:prstGeom prst="rect">
            <a:avLst/>
          </a:prstGeom>
        </p:spPr>
        <p:txBody>
          <a:bodyPr lIns="84406" tIns="42203" rIns="84406" bIns="42203"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defRPr/>
            </a:pPr>
            <a:r>
              <a:rPr lang="en-US" sz="2770" b="1" dirty="0">
                <a:solidFill>
                  <a:prstClr val="black"/>
                </a:solidFill>
                <a:latin typeface="Calibri" panose="020F0502020204030204"/>
              </a:rPr>
              <a:t>1.0 INTRODUCTION</a:t>
            </a:r>
          </a:p>
        </p:txBody>
      </p:sp>
      <p:sp>
        <p:nvSpPr>
          <p:cNvPr id="38916" name="Content Placeholder 2"/>
          <p:cNvSpPr>
            <a:spLocks noGrp="1"/>
          </p:cNvSpPr>
          <p:nvPr>
            <p:ph idx="1"/>
          </p:nvPr>
        </p:nvSpPr>
        <p:spPr>
          <a:xfrm>
            <a:off x="659396" y="687738"/>
            <a:ext cx="10873208" cy="4970462"/>
          </a:xfrm>
        </p:spPr>
        <p:txBody>
          <a:bodyPr vert="horz" wrap="square" lIns="91440" tIns="45720" rIns="91440" bIns="45720" anchor="t">
            <a:normAutofit/>
          </a:bodyPr>
          <a:lstStyle/>
          <a:p>
            <a:pPr algn="just" eaLnBrk="1" hangingPunct="1"/>
            <a:r>
              <a:rPr lang="en-US" altLang="en-US" sz="2200" dirty="0"/>
              <a:t>The 23</a:t>
            </a:r>
            <a:r>
              <a:rPr lang="en-US" altLang="en-US" sz="2200" baseline="30000" dirty="0"/>
              <a:t>rd</a:t>
            </a:r>
            <a:r>
              <a:rPr lang="en-US" altLang="en-US" sz="2200" dirty="0"/>
              <a:t> Edition of the Joint Planning Board (JPB) meeting </a:t>
            </a:r>
            <a:r>
              <a:rPr lang="en-US" sz="2200" dirty="0"/>
              <a:t>organized by the Federal Ministry of Budget and Economic Planning (FMBEP) in collaboration with the Nasarawa State Government </a:t>
            </a:r>
            <a:r>
              <a:rPr lang="en-GB" sz="2200" dirty="0"/>
              <a:t>commenced on Tuesday, 8</a:t>
            </a:r>
            <a:r>
              <a:rPr lang="en-GB" sz="2200" baseline="30000" dirty="0"/>
              <a:t>th</a:t>
            </a:r>
            <a:r>
              <a:rPr lang="en-GB" sz="2200" dirty="0"/>
              <a:t>  October 2024, at the Aliyu </a:t>
            </a:r>
            <a:r>
              <a:rPr lang="en-GB" sz="2200" dirty="0" err="1"/>
              <a:t>Akwe</a:t>
            </a:r>
            <a:r>
              <a:rPr lang="en-GB" sz="2200" dirty="0"/>
              <a:t> </a:t>
            </a:r>
            <a:r>
              <a:rPr lang="en-GB" sz="2200" dirty="0" err="1"/>
              <a:t>Doma</a:t>
            </a:r>
            <a:r>
              <a:rPr lang="en-GB" sz="2200" dirty="0"/>
              <a:t> Banquet Hall</a:t>
            </a:r>
            <a:r>
              <a:rPr lang="en-US" altLang="en-US" sz="2200" dirty="0">
                <a:sym typeface="+mn-ea"/>
              </a:rPr>
              <a:t> Government House, Lafia, Nasarawa State.</a:t>
            </a:r>
          </a:p>
          <a:p>
            <a:pPr algn="just" eaLnBrk="1" hangingPunct="1"/>
            <a:r>
              <a:rPr lang="en-US" altLang="en-US" sz="2200" dirty="0">
                <a:sym typeface="+mn-ea"/>
              </a:rPr>
              <a:t>The high-level meeting </a:t>
            </a:r>
            <a:r>
              <a:rPr lang="en-GB" altLang="en-US" sz="2200" dirty="0" smtClean="0">
                <a:sym typeface="+mn-ea"/>
              </a:rPr>
              <a:t>with</a:t>
            </a:r>
            <a:r>
              <a:rPr lang="en-GB" altLang="en-US" sz="2200" dirty="0" smtClean="0">
                <a:sym typeface="+mn-ea"/>
              </a:rPr>
              <a:t> </a:t>
            </a:r>
            <a:r>
              <a:rPr lang="en-GB" altLang="en-US" sz="2200" dirty="0">
                <a:sym typeface="+mn-ea"/>
              </a:rPr>
              <a:t>the theme “The State of the Nigerian Economy: Challenges, Options, and Opportunities” was formally </a:t>
            </a:r>
            <a:r>
              <a:rPr lang="en-GB" altLang="en-US" sz="2200" dirty="0" smtClean="0">
                <a:sym typeface="+mn-ea"/>
              </a:rPr>
              <a:t>declared opened </a:t>
            </a:r>
            <a:r>
              <a:rPr lang="en-GB" altLang="en-US" sz="2200" dirty="0">
                <a:sym typeface="+mn-ea"/>
              </a:rPr>
              <a:t>by </a:t>
            </a:r>
            <a:r>
              <a:rPr lang="en-GB" altLang="en-US" sz="2200" dirty="0" smtClean="0">
                <a:sym typeface="+mn-ea"/>
              </a:rPr>
              <a:t>the Governor, represented by His </a:t>
            </a:r>
            <a:r>
              <a:rPr lang="en-GB" altLang="en-US" sz="2200" dirty="0">
                <a:sym typeface="+mn-ea"/>
              </a:rPr>
              <a:t>Excellency, Dr. Emmanuel </a:t>
            </a:r>
            <a:r>
              <a:rPr lang="en-GB" altLang="en-US" sz="2200" dirty="0" err="1">
                <a:sym typeface="+mn-ea"/>
              </a:rPr>
              <a:t>Agbadu</a:t>
            </a:r>
            <a:r>
              <a:rPr lang="en-GB" altLang="en-US" sz="2200" dirty="0">
                <a:sym typeface="+mn-ea"/>
              </a:rPr>
              <a:t> </a:t>
            </a:r>
            <a:r>
              <a:rPr lang="en-GB" altLang="en-US" sz="2200" dirty="0" err="1">
                <a:sym typeface="+mn-ea"/>
              </a:rPr>
              <a:t>Akabe</a:t>
            </a:r>
            <a:r>
              <a:rPr lang="en-GB" altLang="en-US" sz="2200" dirty="0">
                <a:sym typeface="+mn-ea"/>
              </a:rPr>
              <a:t>,</a:t>
            </a:r>
            <a:r>
              <a:rPr lang="en-US" altLang="en-US" sz="2200" dirty="0">
                <a:sym typeface="+mn-ea"/>
              </a:rPr>
              <a:t> </a:t>
            </a:r>
            <a:r>
              <a:rPr lang="en-US" altLang="en-US" sz="2200" dirty="0"/>
              <a:t>the Deputy Governor of Nasarawa State.</a:t>
            </a:r>
          </a:p>
          <a:p>
            <a:pPr algn="just" eaLnBrk="1" hangingPunct="1"/>
            <a:r>
              <a:rPr lang="en-US" altLang="en-US" sz="2200" dirty="0">
                <a:sym typeface="+mn-ea"/>
              </a:rPr>
              <a:t>The meeting was convened as a hybrid with</a:t>
            </a:r>
            <a:r>
              <a:rPr lang="en-US" altLang="en-US" sz="2200" dirty="0">
                <a:solidFill>
                  <a:srgbClr val="C00000"/>
                </a:solidFill>
                <a:sym typeface="+mn-ea"/>
              </a:rPr>
              <a:t> </a:t>
            </a:r>
            <a:r>
              <a:rPr lang="en-US" altLang="en-US" sz="2200" dirty="0">
                <a:sym typeface="+mn-ea"/>
              </a:rPr>
              <a:t>456 participants in attendance (441 physically and 15 virtually),</a:t>
            </a:r>
            <a:r>
              <a:rPr lang="en-US" altLang="en-US" sz="2200" dirty="0"/>
              <a:t> drawn from the Federal and State Ministries, Departments and Agencies (MDAs), Private Sector, Civil Societies, Development Partners, NGOs, Academia, and Media.</a:t>
            </a:r>
            <a:r>
              <a:rPr lang="en-US" altLang="en-US" sz="2200" dirty="0">
                <a:solidFill>
                  <a:srgbClr val="FF0000"/>
                </a:solidFill>
              </a:rPr>
              <a:t> </a:t>
            </a:r>
            <a:endParaRPr lang="en-US" altLang="en-US" sz="2200" dirty="0"/>
          </a:p>
          <a:p>
            <a:pPr algn="just" eaLnBrk="1" hangingPunct="1"/>
            <a:r>
              <a:rPr lang="en-US" altLang="en-US" sz="2200" dirty="0"/>
              <a:t>Twenty-nine (29) States and FCT namely Abia, </a:t>
            </a:r>
            <a:r>
              <a:rPr lang="en-US" altLang="en-US" sz="2200" dirty="0" err="1"/>
              <a:t>Akwa</a:t>
            </a:r>
            <a:r>
              <a:rPr lang="en-US" altLang="en-US" sz="2200" dirty="0"/>
              <a:t>-Ibom, Bauchi, Benue, Borno, Delta, Ebonyi, Enugu, Ekiti, Gombe, Imo, Jigawa, Kano, Katsina, Kebbi, Kogi, Lagos, Nasarawa, Niger, Ondo, Osun, Oyo, Plateau, Rivers, Sokoto, Taraba, Yobe and  Zamfara were in attendance.</a:t>
            </a:r>
          </a:p>
        </p:txBody>
      </p:sp>
      <p:sp>
        <p:nvSpPr>
          <p:cNvPr id="38917" name="Slide Number Placeholder 1"/>
          <p:cNvSpPr txBox="1">
            <a:spLocks noGrp="1"/>
          </p:cNvSpPr>
          <p:nvPr>
            <p:ph type="sldNum" sz="quarter" idx="12"/>
          </p:nvPr>
        </p:nvSpPr>
        <p:spPr>
          <a:xfrm>
            <a:off x="7981950" y="6251575"/>
            <a:ext cx="2057400" cy="336550"/>
          </a:xfrm>
          <a:noFill/>
          <a:ln>
            <a:noFill/>
          </a:ln>
        </p:spPr>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algn="r" eaLnBrk="1" hangingPunct="1"/>
            <a:fld id="{9A0DB2DC-4C9A-4742-B13C-FB6460FD3503}" type="slidenum">
              <a:rPr lang="en-US" altLang="en-US" sz="1200" b="1" dirty="0">
                <a:solidFill>
                  <a:srgbClr val="FFFFFF"/>
                </a:solidFill>
              </a:rPr>
              <a:pPr lvl="0" algn="r" eaLnBrk="1" hangingPunct="1"/>
              <a:t>2</a:t>
            </a:fld>
            <a:endParaRPr lang="en-US" altLang="en-US" sz="1200" b="1" dirty="0">
              <a:solidFill>
                <a:srgbClr val="FFFFFF"/>
              </a:solidFill>
            </a:endParaRPr>
          </a:p>
        </p:txBody>
      </p:sp>
      <p:cxnSp>
        <p:nvCxnSpPr>
          <p:cNvPr id="12" name="Straight Connector 11"/>
          <p:cNvCxnSpPr/>
          <p:nvPr/>
        </p:nvCxnSpPr>
        <p:spPr>
          <a:xfrm>
            <a:off x="1524000" y="457200"/>
            <a:ext cx="4859338"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extLst mod="1">
    <p:ext uri="{6950BFC3-D8DA-4A85-94F7-54DA5524770B}">
      <p188:commentRel xmlns:p188="http://schemas.microsoft.com/office/powerpoint/2018/8/main" xmlns="" r:id="rId2"/>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938" name="Group 9"/>
          <p:cNvGrpSpPr/>
          <p:nvPr/>
        </p:nvGrpSpPr>
        <p:grpSpPr>
          <a:xfrm>
            <a:off x="695400" y="6032500"/>
            <a:ext cx="10873208" cy="438150"/>
            <a:chOff x="0" y="6369414"/>
            <a:chExt cx="9906000" cy="474732"/>
          </a:xfrm>
        </p:grpSpPr>
        <p:sp>
          <p:nvSpPr>
            <p:cNvPr id="8" name="Rectangle 7"/>
            <p:cNvSpPr/>
            <p:nvPr/>
          </p:nvSpPr>
          <p:spPr>
            <a:xfrm>
              <a:off x="0" y="6551739"/>
              <a:ext cx="9906000" cy="292407"/>
            </a:xfrm>
            <a:prstGeom prst="rect">
              <a:avLst/>
            </a:prstGeom>
            <a:solidFill>
              <a:srgbClr val="00B050"/>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9" name="Rectangle 8"/>
            <p:cNvSpPr/>
            <p:nvPr/>
          </p:nvSpPr>
          <p:spPr>
            <a:xfrm>
              <a:off x="0" y="6369414"/>
              <a:ext cx="9906000" cy="194365"/>
            </a:xfrm>
            <a:prstGeom prst="rect">
              <a:avLst/>
            </a:prstGeom>
            <a:solidFill>
              <a:schemeClr val="accent6">
                <a:lumMod val="60000"/>
                <a:lumOff val="4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grpSp>
      <p:sp>
        <p:nvSpPr>
          <p:cNvPr id="41" name="Title 1"/>
          <p:cNvSpPr txBox="1"/>
          <p:nvPr/>
        </p:nvSpPr>
        <p:spPr>
          <a:xfrm>
            <a:off x="767408" y="274543"/>
            <a:ext cx="8874050" cy="339749"/>
          </a:xfrm>
          <a:prstGeom prst="rect">
            <a:avLst/>
          </a:prstGeom>
        </p:spPr>
        <p:txBody>
          <a:bodyPr lIns="84406" tIns="42203" rIns="84406" bIns="42203"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defRPr/>
            </a:pPr>
            <a:r>
              <a:rPr lang="en-US" sz="2400" b="1" dirty="0">
                <a:solidFill>
                  <a:prstClr val="black"/>
                </a:solidFill>
                <a:latin typeface="Calibri" panose="020F0502020204030204"/>
              </a:rPr>
              <a:t>2.0 OPENING SESSION </a:t>
            </a:r>
          </a:p>
        </p:txBody>
      </p:sp>
      <p:sp>
        <p:nvSpPr>
          <p:cNvPr id="37" name="Content Placeholder 2"/>
          <p:cNvSpPr>
            <a:spLocks noGrp="1"/>
          </p:cNvSpPr>
          <p:nvPr>
            <p:ph idx="1"/>
          </p:nvPr>
        </p:nvSpPr>
        <p:spPr>
          <a:xfrm>
            <a:off x="342974" y="878186"/>
            <a:ext cx="11081617" cy="4895552"/>
          </a:xfrm>
        </p:spPr>
        <p:txBody>
          <a:bodyPr vert="horz" wrap="square" lIns="91440" tIns="45720" rIns="91440" bIns="45720" numCol="1" rtlCol="0" anchor="t" anchorCtr="0" compatLnSpc="1">
            <a:noAutofit/>
          </a:bodyPr>
          <a:lstStyle/>
          <a:p>
            <a:pPr algn="just" eaLnBrk="1" hangingPunct="1">
              <a:defRPr/>
            </a:pPr>
            <a:r>
              <a:rPr lang="en-US" altLang="en-US" sz="2250" dirty="0">
                <a:sym typeface="+mn-ea"/>
              </a:rPr>
              <a:t>The JPB meeting commenced at 11:37 am with the recitation of the National Anthem and the Nasarawa State Anthem, followed by opening prayers led by Venerable </a:t>
            </a:r>
            <a:r>
              <a:rPr lang="en-US" altLang="en-US" sz="2250" dirty="0" err="1">
                <a:sym typeface="+mn-ea"/>
              </a:rPr>
              <a:t>Jibrailu</a:t>
            </a:r>
            <a:r>
              <a:rPr lang="en-US" altLang="en-US" sz="2250" dirty="0">
                <a:sym typeface="+mn-ea"/>
              </a:rPr>
              <a:t> Yarima, Senior Special Assistant to the Governor on Christian Religious Matters, Nasarawa State and Prince Abubakar Jibrin </a:t>
            </a:r>
            <a:r>
              <a:rPr lang="en-US" altLang="en-US" sz="2250" dirty="0" err="1">
                <a:sym typeface="+mn-ea"/>
              </a:rPr>
              <a:t>Engya</a:t>
            </a:r>
            <a:r>
              <a:rPr lang="en-US" altLang="en-US" sz="2250" dirty="0">
                <a:sym typeface="+mn-ea"/>
              </a:rPr>
              <a:t>, Senior Special Assistant on Muslim Religious Affairs, Nasarawa State.</a:t>
            </a:r>
          </a:p>
          <a:p>
            <a:pPr algn="just" eaLnBrk="1" hangingPunct="1">
              <a:defRPr/>
            </a:pPr>
            <a:r>
              <a:rPr lang="en-US" altLang="en-US" sz="2250" dirty="0">
                <a:sym typeface="+mn-ea"/>
              </a:rPr>
              <a:t>Mrs. </a:t>
            </a:r>
            <a:r>
              <a:rPr lang="en-US" altLang="en-US" sz="2250" dirty="0" err="1">
                <a:sym typeface="+mn-ea"/>
              </a:rPr>
              <a:t>Munira</a:t>
            </a:r>
            <a:r>
              <a:rPr lang="en-US" altLang="en-US" sz="2250" dirty="0">
                <a:sym typeface="+mn-ea"/>
              </a:rPr>
              <a:t> </a:t>
            </a:r>
            <a:r>
              <a:rPr lang="en-US" altLang="en-US" sz="2250" dirty="0" err="1">
                <a:sym typeface="+mn-ea"/>
              </a:rPr>
              <a:t>Abdullahi</a:t>
            </a:r>
            <a:r>
              <a:rPr lang="en-US" altLang="en-US" sz="2250" dirty="0">
                <a:sym typeface="+mn-ea"/>
              </a:rPr>
              <a:t>; Honourable Commissioner, Ministry of Finance, Budget and Economic Planning, </a:t>
            </a:r>
            <a:r>
              <a:rPr lang="en-US" altLang="en-US" sz="2250" dirty="0" err="1">
                <a:sym typeface="+mn-ea"/>
              </a:rPr>
              <a:t>Nasarawa</a:t>
            </a:r>
            <a:r>
              <a:rPr lang="en-US" altLang="en-US" sz="2250" dirty="0">
                <a:sym typeface="+mn-ea"/>
              </a:rPr>
              <a:t> State delivered the Welcome Address, while Dr. </a:t>
            </a:r>
            <a:r>
              <a:rPr lang="en-US" altLang="en-US" sz="2250" dirty="0" err="1">
                <a:sym typeface="+mn-ea"/>
              </a:rPr>
              <a:t>Emeka</a:t>
            </a:r>
            <a:r>
              <a:rPr lang="en-US" altLang="en-US" sz="2250" dirty="0">
                <a:sym typeface="+mn-ea"/>
              </a:rPr>
              <a:t> </a:t>
            </a:r>
            <a:r>
              <a:rPr lang="en-US" altLang="en-US" sz="2250" dirty="0" err="1">
                <a:sym typeface="+mn-ea"/>
              </a:rPr>
              <a:t>Vitalis</a:t>
            </a:r>
            <a:r>
              <a:rPr lang="en-US" altLang="en-US" sz="2250" dirty="0">
                <a:sym typeface="+mn-ea"/>
              </a:rPr>
              <a:t> Obi</a:t>
            </a:r>
            <a:r>
              <a:rPr lang="en-US" sz="2250" dirty="0">
                <a:sym typeface="+mn-ea"/>
              </a:rPr>
              <a:t>, </a:t>
            </a:r>
            <a:r>
              <a:rPr lang="en-US" sz="2250" dirty="0" err="1">
                <a:sym typeface="+mn-ea"/>
              </a:rPr>
              <a:t>mni</a:t>
            </a:r>
            <a:r>
              <a:rPr lang="en-US" sz="2250" dirty="0">
                <a:sym typeface="+mn-ea"/>
              </a:rPr>
              <a:t>, the Permanent Secretary, Federal Ministry of Budget and Economic Planning (FMBEP) gave the Opening Remarks.</a:t>
            </a:r>
          </a:p>
          <a:p>
            <a:pPr algn="just" eaLnBrk="1" hangingPunct="1">
              <a:defRPr/>
            </a:pPr>
            <a:r>
              <a:rPr lang="en-US" sz="2250" dirty="0">
                <a:cs typeface="+mn-lt"/>
              </a:rPr>
              <a:t>Goodwill Messages were delivered by </a:t>
            </a:r>
            <a:r>
              <a:rPr lang="en-US" sz="2250" dirty="0">
                <a:cs typeface="+mn-lt"/>
                <a:sym typeface="+mn-ea"/>
              </a:rPr>
              <a:t>the Federal Lead, Foreign Commonwealth and Development Office – Partnership to Engage, Reform and Learn (FCD0-PERL), Dr. </a:t>
            </a:r>
            <a:r>
              <a:rPr lang="en-US" sz="2250" dirty="0" err="1"/>
              <a:t>Umaru</a:t>
            </a:r>
            <a:r>
              <a:rPr lang="en-US" sz="2250" dirty="0"/>
              <a:t> J. Abu; the Country Director, Global Alliance for Improved Nutrition (GAIN), Dr. </a:t>
            </a:r>
            <a:r>
              <a:rPr lang="en-US" sz="2250" dirty="0" err="1"/>
              <a:t>Micheal</a:t>
            </a:r>
            <a:r>
              <a:rPr lang="en-US" sz="2250" dirty="0"/>
              <a:t> </a:t>
            </a:r>
            <a:r>
              <a:rPr lang="en-US" sz="2250" dirty="0" err="1"/>
              <a:t>Ojo</a:t>
            </a:r>
            <a:r>
              <a:rPr lang="en-US" sz="2250" dirty="0"/>
              <a:t>; Statistician-General of the Federation, Mr. </a:t>
            </a:r>
            <a:r>
              <a:rPr lang="en-US" sz="2250" dirty="0" err="1"/>
              <a:t>Semiu</a:t>
            </a:r>
            <a:r>
              <a:rPr lang="en-US" sz="2250" dirty="0"/>
              <a:t> </a:t>
            </a:r>
            <a:r>
              <a:rPr lang="en-US" sz="2250" dirty="0" err="1"/>
              <a:t>Adeyemi</a:t>
            </a:r>
            <a:r>
              <a:rPr lang="en-US" sz="2250" dirty="0"/>
              <a:t> </a:t>
            </a:r>
            <a:r>
              <a:rPr lang="en-US" sz="2250" dirty="0" err="1"/>
              <a:t>Adeniran</a:t>
            </a:r>
            <a:r>
              <a:rPr lang="en-US" sz="2250" dirty="0"/>
              <a:t> and the Accountant General of </a:t>
            </a:r>
            <a:r>
              <a:rPr lang="en-US" sz="2250" dirty="0" err="1"/>
              <a:t>Nasarawa</a:t>
            </a:r>
            <a:r>
              <a:rPr lang="en-US" sz="2250" dirty="0"/>
              <a:t> State, Mr. Musa Ahmed </a:t>
            </a:r>
            <a:r>
              <a:rPr lang="en-US" sz="2250" dirty="0" err="1"/>
              <a:t>Muhammed</a:t>
            </a:r>
            <a:r>
              <a:rPr lang="en-US" sz="2250" dirty="0"/>
              <a:t>.</a:t>
            </a:r>
          </a:p>
        </p:txBody>
      </p:sp>
      <p:sp>
        <p:nvSpPr>
          <p:cNvPr id="39941" name="Slide Number Placeholder 1"/>
          <p:cNvSpPr txBox="1">
            <a:spLocks noGrp="1"/>
          </p:cNvSpPr>
          <p:nvPr>
            <p:ph type="sldNum" sz="quarter" idx="12"/>
          </p:nvPr>
        </p:nvSpPr>
        <p:spPr>
          <a:xfrm>
            <a:off x="7981950" y="6251575"/>
            <a:ext cx="2057400" cy="336550"/>
          </a:xfrm>
          <a:noFill/>
          <a:ln>
            <a:noFill/>
          </a:ln>
        </p:spPr>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algn="r" eaLnBrk="1" hangingPunct="1"/>
            <a:fld id="{9A0DB2DC-4C9A-4742-B13C-FB6460FD3503}" type="slidenum">
              <a:rPr lang="en-US" altLang="en-US" sz="1200" b="1" dirty="0">
                <a:solidFill>
                  <a:srgbClr val="FFFFFF"/>
                </a:solidFill>
              </a:rPr>
              <a:pPr lvl="0" algn="r" eaLnBrk="1" hangingPunct="1"/>
              <a:t>3</a:t>
            </a:fld>
            <a:endParaRPr lang="en-US" altLang="en-US" sz="1200" b="1" dirty="0">
              <a:solidFill>
                <a:srgbClr val="FFFFFF"/>
              </a:solidFill>
            </a:endParaRPr>
          </a:p>
        </p:txBody>
      </p:sp>
      <p:pic>
        <p:nvPicPr>
          <p:cNvPr id="39942" name="Picture 10"/>
          <p:cNvPicPr>
            <a:picLocks noChangeAspect="1"/>
          </p:cNvPicPr>
          <p:nvPr/>
        </p:nvPicPr>
        <p:blipFill>
          <a:blip r:embed="rId2"/>
          <a:stretch>
            <a:fillRect/>
          </a:stretch>
        </p:blipFill>
        <p:spPr>
          <a:xfrm>
            <a:off x="1682750" y="6143625"/>
            <a:ext cx="565150" cy="438150"/>
          </a:xfrm>
          <a:prstGeom prst="rect">
            <a:avLst/>
          </a:prstGeom>
          <a:noFill/>
          <a:ln w="9525">
            <a:noFill/>
          </a:ln>
        </p:spPr>
      </p:pic>
      <p:cxnSp>
        <p:nvCxnSpPr>
          <p:cNvPr id="12" name="Straight Connector 11"/>
          <p:cNvCxnSpPr/>
          <p:nvPr/>
        </p:nvCxnSpPr>
        <p:spPr>
          <a:xfrm>
            <a:off x="1055440" y="620688"/>
            <a:ext cx="4859338"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983432" y="5813425"/>
            <a:ext cx="10441160" cy="438150"/>
            <a:chOff x="0" y="6369414"/>
            <a:chExt cx="9906000" cy="474732"/>
          </a:xfrm>
        </p:grpSpPr>
        <p:sp>
          <p:nvSpPr>
            <p:cNvPr id="8" name="Rectangle 7"/>
            <p:cNvSpPr/>
            <p:nvPr/>
          </p:nvSpPr>
          <p:spPr>
            <a:xfrm>
              <a:off x="0" y="6551739"/>
              <a:ext cx="9906000" cy="292407"/>
            </a:xfrm>
            <a:prstGeom prst="rect">
              <a:avLst/>
            </a:prstGeom>
            <a:solidFill>
              <a:srgbClr val="00B050"/>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9" name="Rectangle 8"/>
            <p:cNvSpPr/>
            <p:nvPr/>
          </p:nvSpPr>
          <p:spPr>
            <a:xfrm>
              <a:off x="0" y="6369414"/>
              <a:ext cx="9906000" cy="194365"/>
            </a:xfrm>
            <a:prstGeom prst="rect">
              <a:avLst/>
            </a:prstGeom>
            <a:solidFill>
              <a:schemeClr val="accent6">
                <a:lumMod val="60000"/>
                <a:lumOff val="4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grpSp>
      <p:sp>
        <p:nvSpPr>
          <p:cNvPr id="41" name="Title 1"/>
          <p:cNvSpPr txBox="1"/>
          <p:nvPr/>
        </p:nvSpPr>
        <p:spPr>
          <a:xfrm>
            <a:off x="1917700" y="76200"/>
            <a:ext cx="7651750" cy="457200"/>
          </a:xfrm>
          <a:prstGeom prst="rect">
            <a:avLst/>
          </a:prstGeom>
        </p:spPr>
        <p:txBody>
          <a:bodyPr lIns="84406" tIns="42203" rIns="84406" bIns="42203"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defRPr/>
            </a:pPr>
            <a:r>
              <a:rPr lang="en-US" sz="2770" b="1" dirty="0">
                <a:solidFill>
                  <a:prstClr val="black"/>
                </a:solidFill>
                <a:latin typeface="Calibri" panose="020F0502020204030204"/>
              </a:rPr>
              <a:t>2.0 OPENING SESSION [CONT’D] </a:t>
            </a:r>
          </a:p>
        </p:txBody>
      </p:sp>
      <p:sp>
        <p:nvSpPr>
          <p:cNvPr id="37" name="Content Placeholder 2"/>
          <p:cNvSpPr>
            <a:spLocks noGrp="1"/>
          </p:cNvSpPr>
          <p:nvPr>
            <p:ph idx="1"/>
          </p:nvPr>
        </p:nvSpPr>
        <p:spPr>
          <a:xfrm>
            <a:off x="587389" y="929839"/>
            <a:ext cx="11080776" cy="4893662"/>
          </a:xfrm>
        </p:spPr>
        <p:txBody>
          <a:bodyPr vert="horz" wrap="square" lIns="91440" tIns="45720" rIns="91440" bIns="45720" numCol="1" rtlCol="0" anchor="t" anchorCtr="0" compatLnSpc="1">
            <a:noAutofit/>
          </a:bodyPr>
          <a:lstStyle/>
          <a:p>
            <a:pPr algn="just" eaLnBrk="1" hangingPunct="1">
              <a:defRPr/>
            </a:pPr>
            <a:r>
              <a:rPr lang="en-GB" sz="2600" dirty="0"/>
              <a:t> An Interlude of Traditional dance performance was presented by the Nasarawa State Cultural Troupe.</a:t>
            </a:r>
          </a:p>
          <a:p>
            <a:pPr algn="just" eaLnBrk="1" hangingPunct="1">
              <a:defRPr/>
            </a:pPr>
            <a:r>
              <a:rPr lang="en-GB" sz="2600" dirty="0">
                <a:cs typeface="+mn-lt"/>
                <a:sym typeface="+mn-ea"/>
              </a:rPr>
              <a:t>His Excellency, </a:t>
            </a:r>
            <a:r>
              <a:rPr lang="en-GB" sz="2600" dirty="0" err="1">
                <a:cs typeface="+mn-lt"/>
                <a:sym typeface="+mn-ea"/>
              </a:rPr>
              <a:t>Dr.</a:t>
            </a:r>
            <a:r>
              <a:rPr lang="en-GB" sz="2600" dirty="0">
                <a:cs typeface="+mn-lt"/>
                <a:sym typeface="+mn-ea"/>
              </a:rPr>
              <a:t> Emmanuel </a:t>
            </a:r>
            <a:r>
              <a:rPr lang="en-GB" sz="2600" dirty="0" err="1">
                <a:cs typeface="+mn-lt"/>
                <a:sym typeface="+mn-ea"/>
              </a:rPr>
              <a:t>Agbadu</a:t>
            </a:r>
            <a:r>
              <a:rPr lang="en-GB" sz="2600" dirty="0">
                <a:cs typeface="+mn-lt"/>
                <a:sym typeface="+mn-ea"/>
              </a:rPr>
              <a:t> </a:t>
            </a:r>
            <a:r>
              <a:rPr lang="en-GB" sz="2600" dirty="0" err="1">
                <a:cs typeface="+mn-lt"/>
                <a:sym typeface="+mn-ea"/>
              </a:rPr>
              <a:t>Akabe</a:t>
            </a:r>
            <a:r>
              <a:rPr lang="en-GB" sz="2600" dirty="0">
                <a:cs typeface="+mn-lt"/>
                <a:sym typeface="+mn-ea"/>
              </a:rPr>
              <a:t>, the Deputy Governor of Nasarawa State, delivered the keynote </a:t>
            </a:r>
            <a:r>
              <a:rPr lang="en-GB" sz="2600" dirty="0" smtClean="0">
                <a:cs typeface="+mn-lt"/>
                <a:sym typeface="+mn-ea"/>
              </a:rPr>
              <a:t>address; thereafter </a:t>
            </a:r>
            <a:r>
              <a:rPr lang="en-GB" sz="2600" dirty="0">
                <a:cs typeface="+mn-lt"/>
                <a:sym typeface="+mn-ea"/>
              </a:rPr>
              <a:t>declared the meeting open</a:t>
            </a:r>
            <a:r>
              <a:rPr lang="en-US" sz="2600" dirty="0">
                <a:cs typeface="+mn-lt"/>
                <a:sym typeface="+mn-ea"/>
              </a:rPr>
              <a:t>.</a:t>
            </a:r>
          </a:p>
          <a:p>
            <a:pPr lvl="0" algn="just" eaLnBrk="1" hangingPunct="1">
              <a:defRPr/>
            </a:pPr>
            <a:r>
              <a:rPr lang="en-US" sz="2600" dirty="0">
                <a:cs typeface="+mn-lt"/>
                <a:sym typeface="+mn-ea"/>
              </a:rPr>
              <a:t>Dr. (Mrs.) Gloria K. Ahmed, the Director </a:t>
            </a:r>
            <a:r>
              <a:rPr lang="en-GB" sz="2600" dirty="0">
                <a:cs typeface="+mn-lt"/>
                <a:sym typeface="+mn-ea"/>
              </a:rPr>
              <a:t>of Special Duties at the Federal Ministry of Budget and Economic Planning,</a:t>
            </a:r>
            <a:r>
              <a:rPr lang="en-US" sz="2600" dirty="0">
                <a:cs typeface="+mn-lt"/>
                <a:sym typeface="+mn-ea"/>
              </a:rPr>
              <a:t> </a:t>
            </a:r>
            <a:r>
              <a:rPr lang="en-US" sz="2600" dirty="0">
                <a:cs typeface="+mn-lt"/>
              </a:rPr>
              <a:t>set </a:t>
            </a:r>
            <a:r>
              <a:rPr lang="en-US" sz="2600" dirty="0">
                <a:cs typeface="+mn-lt"/>
                <a:sym typeface="+mn-ea"/>
              </a:rPr>
              <a:t>the Context and </a:t>
            </a:r>
            <a:r>
              <a:rPr lang="en-US" sz="2600" dirty="0">
                <a:cs typeface="+mn-lt"/>
              </a:rPr>
              <a:t>Agenda for the meeting. </a:t>
            </a:r>
          </a:p>
          <a:p>
            <a:pPr lvl="0" algn="just" eaLnBrk="1" hangingPunct="1">
              <a:defRPr/>
            </a:pPr>
            <a:r>
              <a:rPr lang="en-US" sz="2600" dirty="0">
                <a:cs typeface="+mn-lt"/>
              </a:rPr>
              <a:t>The session </a:t>
            </a:r>
            <a:r>
              <a:rPr lang="en-US" sz="2600" dirty="0" smtClean="0">
                <a:cs typeface="+mn-lt"/>
              </a:rPr>
              <a:t>was concluded </a:t>
            </a:r>
            <a:r>
              <a:rPr lang="en-US" sz="2600" dirty="0">
                <a:cs typeface="+mn-lt"/>
              </a:rPr>
              <a:t>with an overview of Nasarawa State delivered by Miss</a:t>
            </a:r>
            <a:r>
              <a:rPr lang="en-GB" sz="2600" dirty="0">
                <a:cs typeface="+mn-lt"/>
              </a:rPr>
              <a:t> Fatima Umar Sadiq, a 7-year-old female indigene who elucidated on the historical background and various ethnic groups in the State. This was</a:t>
            </a:r>
            <a:r>
              <a:rPr lang="en-US" sz="2600" dirty="0">
                <a:cs typeface="+mn-lt"/>
              </a:rPr>
              <a:t> followed by the recitation of the three stanzas of the National Anthem as the closing prayer. </a:t>
            </a:r>
          </a:p>
        </p:txBody>
      </p:sp>
      <p:sp>
        <p:nvSpPr>
          <p:cNvPr id="39941" name="Slide Number Placeholder 1"/>
          <p:cNvSpPr txBox="1">
            <a:spLocks noGrp="1"/>
          </p:cNvSpPr>
          <p:nvPr>
            <p:ph type="sldNum" sz="quarter" idx="12"/>
          </p:nvPr>
        </p:nvSpPr>
        <p:spPr>
          <a:xfrm>
            <a:off x="7981950" y="6251575"/>
            <a:ext cx="2057400" cy="336550"/>
          </a:xfrm>
          <a:noFill/>
          <a:ln>
            <a:noFill/>
          </a:ln>
        </p:spPr>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algn="r" eaLnBrk="1" hangingPunct="1"/>
            <a:fld id="{9A0DB2DC-4C9A-4742-B13C-FB6460FD3503}" type="slidenum">
              <a:rPr lang="en-US" altLang="en-US" sz="1200" b="1" dirty="0">
                <a:solidFill>
                  <a:srgbClr val="FFFFFF"/>
                </a:solidFill>
              </a:rPr>
              <a:pPr lvl="0" algn="r" eaLnBrk="1" hangingPunct="1"/>
              <a:t>4</a:t>
            </a:fld>
            <a:endParaRPr lang="en-US" altLang="en-US" sz="1200" b="1" dirty="0">
              <a:solidFill>
                <a:srgbClr val="FFFFFF"/>
              </a:solidFill>
            </a:endParaRPr>
          </a:p>
        </p:txBody>
      </p:sp>
      <p:pic>
        <p:nvPicPr>
          <p:cNvPr id="39942" name="Picture 10"/>
          <p:cNvPicPr>
            <a:picLocks noChangeAspect="1"/>
          </p:cNvPicPr>
          <p:nvPr/>
        </p:nvPicPr>
        <p:blipFill>
          <a:blip r:embed="rId2"/>
          <a:stretch>
            <a:fillRect/>
          </a:stretch>
        </p:blipFill>
        <p:spPr>
          <a:xfrm>
            <a:off x="1682750" y="6143625"/>
            <a:ext cx="565150" cy="438150"/>
          </a:xfrm>
          <a:prstGeom prst="rect">
            <a:avLst/>
          </a:prstGeom>
          <a:noFill/>
          <a:ln w="9525">
            <a:noFill/>
          </a:ln>
        </p:spPr>
      </p:pic>
      <p:cxnSp>
        <p:nvCxnSpPr>
          <p:cNvPr id="12" name="Straight Connector 11"/>
          <p:cNvCxnSpPr/>
          <p:nvPr/>
        </p:nvCxnSpPr>
        <p:spPr>
          <a:xfrm>
            <a:off x="1524000" y="533400"/>
            <a:ext cx="4859338"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62" name="Group 9"/>
          <p:cNvGrpSpPr/>
          <p:nvPr/>
        </p:nvGrpSpPr>
        <p:grpSpPr>
          <a:xfrm>
            <a:off x="1524000" y="6143625"/>
            <a:ext cx="9144000" cy="438150"/>
            <a:chOff x="0" y="6369414"/>
            <a:chExt cx="9906000" cy="474732"/>
          </a:xfrm>
        </p:grpSpPr>
        <p:sp>
          <p:nvSpPr>
            <p:cNvPr id="8" name="Rectangle 7"/>
            <p:cNvSpPr/>
            <p:nvPr/>
          </p:nvSpPr>
          <p:spPr>
            <a:xfrm>
              <a:off x="0" y="6551739"/>
              <a:ext cx="9906000" cy="292407"/>
            </a:xfrm>
            <a:prstGeom prst="rect">
              <a:avLst/>
            </a:prstGeom>
            <a:solidFill>
              <a:srgbClr val="00B050"/>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9" name="Rectangle 8"/>
            <p:cNvSpPr/>
            <p:nvPr/>
          </p:nvSpPr>
          <p:spPr>
            <a:xfrm>
              <a:off x="0" y="6369414"/>
              <a:ext cx="9906000" cy="194365"/>
            </a:xfrm>
            <a:prstGeom prst="rect">
              <a:avLst/>
            </a:prstGeom>
            <a:solidFill>
              <a:schemeClr val="accent6">
                <a:lumMod val="60000"/>
                <a:lumOff val="4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grpSp>
      <p:sp>
        <p:nvSpPr>
          <p:cNvPr id="41" name="Title 1"/>
          <p:cNvSpPr txBox="1"/>
          <p:nvPr/>
        </p:nvSpPr>
        <p:spPr>
          <a:xfrm>
            <a:off x="1917700" y="76200"/>
            <a:ext cx="7651750" cy="457200"/>
          </a:xfrm>
          <a:prstGeom prst="rect">
            <a:avLst/>
          </a:prstGeom>
        </p:spPr>
        <p:txBody>
          <a:bodyPr lIns="84406" tIns="42203" rIns="84406" bIns="42203"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defRPr/>
            </a:pPr>
            <a:r>
              <a:rPr lang="en-US" sz="2770" b="1" dirty="0">
                <a:latin typeface="Calibri" panose="020F0502020204030204"/>
              </a:rPr>
              <a:t>3.0 TECHNICAL SESSIONS </a:t>
            </a:r>
          </a:p>
        </p:txBody>
      </p:sp>
      <p:sp>
        <p:nvSpPr>
          <p:cNvPr id="40964" name="Content Placeholder 2"/>
          <p:cNvSpPr>
            <a:spLocks noGrp="1"/>
          </p:cNvSpPr>
          <p:nvPr>
            <p:ph idx="1"/>
          </p:nvPr>
        </p:nvSpPr>
        <p:spPr>
          <a:xfrm>
            <a:off x="623392" y="701675"/>
            <a:ext cx="10729191" cy="5163182"/>
          </a:xfrm>
        </p:spPr>
        <p:txBody>
          <a:bodyPr vert="horz" wrap="square" lIns="91440" tIns="45720" rIns="91440" bIns="45720" anchor="t">
            <a:normAutofit/>
          </a:bodyPr>
          <a:lstStyle/>
          <a:p>
            <a:pPr lvl="0" algn="just" eaLnBrk="1" hangingPunct="1">
              <a:defRPr/>
            </a:pPr>
            <a:r>
              <a:rPr lang="en-US" altLang="en-US" sz="2100" dirty="0">
                <a:solidFill>
                  <a:srgbClr val="292934"/>
                </a:solidFill>
                <a:sym typeface="+mn-ea"/>
              </a:rPr>
              <a:t>The first </a:t>
            </a:r>
            <a:r>
              <a:rPr lang="en-US" altLang="en-US" sz="2100" dirty="0" smtClean="0">
                <a:solidFill>
                  <a:srgbClr val="292934"/>
                </a:solidFill>
                <a:sym typeface="+mn-ea"/>
              </a:rPr>
              <a:t>technical session </a:t>
            </a:r>
            <a:r>
              <a:rPr lang="en-US" altLang="en-US" sz="2100" dirty="0">
                <a:sym typeface="+mn-ea"/>
              </a:rPr>
              <a:t>featured a</a:t>
            </a:r>
            <a:r>
              <a:rPr lang="en-US" sz="2100" dirty="0">
                <a:solidFill>
                  <a:srgbClr val="292934"/>
                </a:solidFill>
                <a:sym typeface="+mn-ea"/>
              </a:rPr>
              <a:t> lead paper on “</a:t>
            </a:r>
            <a:r>
              <a:rPr lang="en-US" sz="2100" b="1" dirty="0">
                <a:solidFill>
                  <a:srgbClr val="292934"/>
                </a:solidFill>
                <a:sym typeface="+mn-ea"/>
              </a:rPr>
              <a:t>The Nexus between State of the Nigerian Economy and the Implementation of the National Development Plan (NDP: 2021 – 2025)” </a:t>
            </a:r>
            <a:r>
              <a:rPr lang="en-US" sz="2100" dirty="0">
                <a:solidFill>
                  <a:srgbClr val="292934"/>
                </a:solidFill>
                <a:sym typeface="+mn-ea"/>
              </a:rPr>
              <a:t>under</a:t>
            </a:r>
            <a:r>
              <a:rPr lang="en-US" sz="2100" b="1" dirty="0">
                <a:solidFill>
                  <a:srgbClr val="292934"/>
                </a:solidFill>
                <a:sym typeface="+mn-ea"/>
              </a:rPr>
              <a:t> </a:t>
            </a:r>
            <a:r>
              <a:rPr lang="en-US" sz="2100" dirty="0">
                <a:solidFill>
                  <a:srgbClr val="292934"/>
                </a:solidFill>
                <a:sym typeface="+mn-ea"/>
              </a:rPr>
              <a:t>the sub-Theme; “</a:t>
            </a:r>
            <a:r>
              <a:rPr lang="en-US" sz="2100" b="1" dirty="0">
                <a:solidFill>
                  <a:srgbClr val="292934"/>
                </a:solidFill>
                <a:sym typeface="+mn-ea"/>
              </a:rPr>
              <a:t>Addressing Poverty and Hunger</a:t>
            </a:r>
            <a:r>
              <a:rPr lang="en-US" sz="2100" dirty="0">
                <a:solidFill>
                  <a:srgbClr val="292934"/>
                </a:solidFill>
                <a:sym typeface="+mn-ea"/>
              </a:rPr>
              <a:t>”.</a:t>
            </a:r>
          </a:p>
          <a:p>
            <a:pPr algn="just" eaLnBrk="1" hangingPunct="1">
              <a:defRPr/>
            </a:pPr>
            <a:r>
              <a:rPr lang="en-US" sz="2100" dirty="0">
                <a:solidFill>
                  <a:srgbClr val="292934"/>
                </a:solidFill>
                <a:sym typeface="+mn-ea"/>
              </a:rPr>
              <a:t>A total of seven</a:t>
            </a:r>
            <a:r>
              <a:rPr lang="en-US" sz="2100" dirty="0">
                <a:sym typeface="+mn-ea"/>
              </a:rPr>
              <a:t> (7)  </a:t>
            </a:r>
            <a:r>
              <a:rPr lang="en-US" sz="2100" dirty="0">
                <a:solidFill>
                  <a:srgbClr val="292934"/>
                </a:solidFill>
                <a:sym typeface="+mn-ea"/>
              </a:rPr>
              <a:t>papers were presented, namely:</a:t>
            </a:r>
          </a:p>
          <a:p>
            <a:pPr lvl="1" algn="just" eaLnBrk="1" hangingPunct="1">
              <a:spcBef>
                <a:spcPts val="925"/>
              </a:spcBef>
              <a:buFont typeface="Wingdings" panose="05000000000000000000" charset="0"/>
              <a:buChar char="§"/>
              <a:defRPr/>
            </a:pPr>
            <a:r>
              <a:rPr lang="en-US" sz="2100" dirty="0"/>
              <a:t>World Bank-assisted Solutions for the Internally Displaced and Host Communities (SOLID) </a:t>
            </a:r>
            <a:r>
              <a:rPr lang="en-US" sz="2100" dirty="0" smtClean="0"/>
              <a:t>Project;</a:t>
            </a:r>
            <a:endParaRPr lang="en-US" sz="2100" dirty="0">
              <a:solidFill>
                <a:srgbClr val="292934"/>
              </a:solidFill>
              <a:sym typeface="+mn-ea"/>
            </a:endParaRPr>
          </a:p>
          <a:p>
            <a:pPr lvl="1" algn="just" eaLnBrk="1" hangingPunct="1">
              <a:spcBef>
                <a:spcPts val="925"/>
              </a:spcBef>
              <a:buFont typeface="Wingdings" panose="05000000000000000000" charset="0"/>
              <a:buChar char="§"/>
              <a:defRPr/>
            </a:pPr>
            <a:r>
              <a:rPr lang="en-US" sz="2100" dirty="0">
                <a:solidFill>
                  <a:srgbClr val="292934"/>
                </a:solidFill>
                <a:sym typeface="+mn-ea"/>
              </a:rPr>
              <a:t>Status Report on the Implementation of Key Resolutions of the 22</a:t>
            </a:r>
            <a:r>
              <a:rPr lang="en-US" sz="2100" baseline="30000" dirty="0">
                <a:solidFill>
                  <a:srgbClr val="292934"/>
                </a:solidFill>
                <a:sym typeface="+mn-ea"/>
              </a:rPr>
              <a:t>nd </a:t>
            </a:r>
            <a:r>
              <a:rPr lang="en-US" sz="2100" dirty="0">
                <a:solidFill>
                  <a:srgbClr val="292934"/>
                </a:solidFill>
                <a:sym typeface="+mn-ea"/>
              </a:rPr>
              <a:t>Edition of the JPB &amp; NCDP Meetings;</a:t>
            </a:r>
          </a:p>
          <a:p>
            <a:pPr lvl="1" algn="just" eaLnBrk="1" hangingPunct="1">
              <a:spcBef>
                <a:spcPts val="925"/>
              </a:spcBef>
              <a:buFont typeface="Wingdings" panose="05000000000000000000" charset="0"/>
              <a:buChar char="§"/>
              <a:defRPr/>
            </a:pPr>
            <a:r>
              <a:rPr lang="en-GB" sz="2100" dirty="0" err="1">
                <a:ea typeface="Calibri" panose="020F0502020204030204" pitchFamily="34" charset="0"/>
              </a:rPr>
              <a:t>Agri</a:t>
            </a:r>
            <a:r>
              <a:rPr lang="en-GB" sz="2100" dirty="0">
                <a:ea typeface="Calibri" panose="020F0502020204030204" pitchFamily="34" charset="0"/>
              </a:rPr>
              <a:t>-Food Value Chain: Accelerator for Economic Growth and Development;</a:t>
            </a:r>
          </a:p>
          <a:p>
            <a:pPr lvl="1" algn="just" eaLnBrk="1" hangingPunct="1">
              <a:spcBef>
                <a:spcPts val="925"/>
              </a:spcBef>
              <a:buFont typeface="Wingdings" panose="05000000000000000000" charset="0"/>
              <a:buChar char="§"/>
              <a:defRPr/>
            </a:pPr>
            <a:r>
              <a:rPr lang="en-GB" sz="2100" dirty="0">
                <a:ea typeface="Calibri" panose="020F0502020204030204" pitchFamily="34" charset="0"/>
              </a:rPr>
              <a:t>Rebasing of the GDP in Nigeria: Imperative for State Economy; </a:t>
            </a:r>
          </a:p>
          <a:p>
            <a:pPr lvl="1" algn="just" eaLnBrk="1" hangingPunct="1">
              <a:spcBef>
                <a:spcPts val="925"/>
              </a:spcBef>
              <a:buFont typeface="Wingdings" panose="05000000000000000000" charset="0"/>
              <a:buChar char="§"/>
              <a:defRPr/>
            </a:pPr>
            <a:r>
              <a:rPr lang="en-GB" sz="2100" dirty="0">
                <a:ea typeface="Calibri" panose="020F0502020204030204" pitchFamily="34" charset="0"/>
              </a:rPr>
              <a:t>Micro, Small and Medium Scale Enterprises (MS&amp;Ms) as catalyst for Economic and Development; and</a:t>
            </a:r>
          </a:p>
          <a:p>
            <a:pPr lvl="1" algn="just" eaLnBrk="1" hangingPunct="1">
              <a:spcBef>
                <a:spcPts val="925"/>
              </a:spcBef>
              <a:buFont typeface="Wingdings" panose="05000000000000000000" charset="0"/>
              <a:buChar char="§"/>
              <a:defRPr/>
            </a:pPr>
            <a:r>
              <a:rPr lang="en-US" sz="2100" dirty="0">
                <a:sym typeface="+mn-ea"/>
              </a:rPr>
              <a:t>Population and Housing Census: Implication for National Planning and Economic Development.</a:t>
            </a:r>
            <a:endParaRPr lang="en-GB" sz="2100" dirty="0">
              <a:ea typeface="Calibri" panose="020F0502020204030204" pitchFamily="34" charset="0"/>
            </a:endParaRPr>
          </a:p>
          <a:p>
            <a:pPr lvl="1" algn="just" eaLnBrk="1" hangingPunct="1">
              <a:spcBef>
                <a:spcPts val="925"/>
              </a:spcBef>
              <a:buFont typeface="Wingdings" panose="05000000000000000000" charset="0"/>
              <a:buChar char="§"/>
              <a:defRPr/>
            </a:pPr>
            <a:endParaRPr lang="en-US" sz="2250" dirty="0">
              <a:ea typeface="Calibri" panose="020F0502020204030204" pitchFamily="34" charset="0"/>
            </a:endParaRPr>
          </a:p>
        </p:txBody>
      </p:sp>
      <p:sp>
        <p:nvSpPr>
          <p:cNvPr id="40965" name="Slide Number Placeholder 1"/>
          <p:cNvSpPr txBox="1">
            <a:spLocks noGrp="1"/>
          </p:cNvSpPr>
          <p:nvPr>
            <p:ph type="sldNum" sz="quarter" idx="12"/>
          </p:nvPr>
        </p:nvSpPr>
        <p:spPr>
          <a:xfrm>
            <a:off x="7981950" y="6251575"/>
            <a:ext cx="2057400" cy="336550"/>
          </a:xfrm>
          <a:noFill/>
          <a:ln>
            <a:noFill/>
          </a:ln>
        </p:spPr>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algn="r" eaLnBrk="1" hangingPunct="1"/>
            <a:fld id="{9A0DB2DC-4C9A-4742-B13C-FB6460FD3503}" type="slidenum">
              <a:rPr lang="en-US" altLang="en-US" sz="1200" b="1" dirty="0">
                <a:solidFill>
                  <a:srgbClr val="FFFFFF"/>
                </a:solidFill>
              </a:rPr>
              <a:pPr lvl="0" algn="r" eaLnBrk="1" hangingPunct="1"/>
              <a:t>5</a:t>
            </a:fld>
            <a:endParaRPr lang="en-US" altLang="en-US" sz="1200" b="1" dirty="0">
              <a:solidFill>
                <a:srgbClr val="FFFFFF"/>
              </a:solidFill>
            </a:endParaRPr>
          </a:p>
        </p:txBody>
      </p:sp>
      <p:pic>
        <p:nvPicPr>
          <p:cNvPr id="40966" name="Picture 10"/>
          <p:cNvPicPr>
            <a:picLocks noChangeAspect="1"/>
          </p:cNvPicPr>
          <p:nvPr/>
        </p:nvPicPr>
        <p:blipFill>
          <a:blip r:embed="rId2"/>
          <a:stretch>
            <a:fillRect/>
          </a:stretch>
        </p:blipFill>
        <p:spPr>
          <a:xfrm>
            <a:off x="1682750" y="6143625"/>
            <a:ext cx="565150" cy="438150"/>
          </a:xfrm>
          <a:prstGeom prst="rect">
            <a:avLst/>
          </a:prstGeom>
          <a:noFill/>
          <a:ln w="9525">
            <a:noFill/>
          </a:ln>
        </p:spPr>
      </p:pic>
      <p:cxnSp>
        <p:nvCxnSpPr>
          <p:cNvPr id="12" name="Straight Connector 11"/>
          <p:cNvCxnSpPr/>
          <p:nvPr/>
        </p:nvCxnSpPr>
        <p:spPr>
          <a:xfrm>
            <a:off x="1600200" y="524069"/>
            <a:ext cx="4859338"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986" name="Group 9"/>
          <p:cNvGrpSpPr/>
          <p:nvPr/>
        </p:nvGrpSpPr>
        <p:grpSpPr>
          <a:xfrm>
            <a:off x="1055440" y="5959248"/>
            <a:ext cx="10297144" cy="438150"/>
            <a:chOff x="0" y="6369414"/>
            <a:chExt cx="9906000" cy="474732"/>
          </a:xfrm>
        </p:grpSpPr>
        <p:sp>
          <p:nvSpPr>
            <p:cNvPr id="8" name="Rectangle 7"/>
            <p:cNvSpPr/>
            <p:nvPr/>
          </p:nvSpPr>
          <p:spPr>
            <a:xfrm>
              <a:off x="0" y="6551739"/>
              <a:ext cx="9906000" cy="292407"/>
            </a:xfrm>
            <a:prstGeom prst="rect">
              <a:avLst/>
            </a:prstGeom>
            <a:solidFill>
              <a:srgbClr val="00B050"/>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9" name="Rectangle 8"/>
            <p:cNvSpPr/>
            <p:nvPr/>
          </p:nvSpPr>
          <p:spPr>
            <a:xfrm>
              <a:off x="0" y="6369414"/>
              <a:ext cx="9906000" cy="194365"/>
            </a:xfrm>
            <a:prstGeom prst="rect">
              <a:avLst/>
            </a:prstGeom>
            <a:solidFill>
              <a:schemeClr val="accent6">
                <a:lumMod val="60000"/>
                <a:lumOff val="4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grpSp>
      <p:sp>
        <p:nvSpPr>
          <p:cNvPr id="41" name="Title 1"/>
          <p:cNvSpPr txBox="1"/>
          <p:nvPr/>
        </p:nvSpPr>
        <p:spPr>
          <a:xfrm>
            <a:off x="1917700" y="76200"/>
            <a:ext cx="7651750" cy="457200"/>
          </a:xfrm>
          <a:prstGeom prst="rect">
            <a:avLst/>
          </a:prstGeom>
        </p:spPr>
        <p:txBody>
          <a:bodyPr lIns="84406" tIns="42203" rIns="84406" bIns="42203"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defRPr/>
            </a:pPr>
            <a:r>
              <a:rPr lang="en-US" sz="2770" b="1" dirty="0">
                <a:solidFill>
                  <a:prstClr val="black"/>
                </a:solidFill>
                <a:latin typeface="Calibri" panose="020F0502020204030204"/>
              </a:rPr>
              <a:t>4.0 KEY COMMENTS AND OBSERVATIONS</a:t>
            </a:r>
          </a:p>
        </p:txBody>
      </p:sp>
      <p:sp>
        <p:nvSpPr>
          <p:cNvPr id="41988" name="Content Placeholder 2"/>
          <p:cNvSpPr>
            <a:spLocks noGrp="1"/>
          </p:cNvSpPr>
          <p:nvPr>
            <p:ph idx="1"/>
          </p:nvPr>
        </p:nvSpPr>
        <p:spPr>
          <a:xfrm>
            <a:off x="623392" y="713014"/>
            <a:ext cx="10729192" cy="4987472"/>
          </a:xfrm>
        </p:spPr>
        <p:txBody>
          <a:bodyPr vert="horz" wrap="square" lIns="91440" tIns="45720" rIns="91440" bIns="45720" anchor="t">
            <a:normAutofit fontScale="92500" lnSpcReduction="10000"/>
          </a:bodyPr>
          <a:lstStyle/>
          <a:p>
            <a:pPr algn="just" eaLnBrk="1" hangingPunct="1">
              <a:buFont typeface="Wingdings" panose="05000000000000000000" pitchFamily="2" charset="2"/>
              <a:buChar char="q"/>
            </a:pPr>
            <a:r>
              <a:rPr lang="en-US" sz="1500" b="1" dirty="0" smtClean="0">
                <a:solidFill>
                  <a:srgbClr val="292934"/>
                </a:solidFill>
                <a:sym typeface="+mn-ea"/>
              </a:rPr>
              <a:t> </a:t>
            </a:r>
            <a:r>
              <a:rPr lang="en-US" sz="2600" b="1" dirty="0" smtClean="0">
                <a:solidFill>
                  <a:srgbClr val="292934"/>
                </a:solidFill>
                <a:sym typeface="+mn-ea"/>
              </a:rPr>
              <a:t>The Nexus between State of the Nigerian Economy and the Implementation of the National Development Plan (NDP: 2021 – 2025)</a:t>
            </a:r>
          </a:p>
          <a:p>
            <a:pPr lvl="0" algn="just"/>
            <a:r>
              <a:rPr lang="en-GB" sz="2400" dirty="0" smtClean="0"/>
              <a:t>The vast untapped mineral deposits and large areas of virgin land suitable for rice cultivation should be properly harnessed to contribute significantly to feeding the entire nation</a:t>
            </a:r>
            <a:r>
              <a:rPr lang="en-GB" sz="2400" dirty="0" smtClean="0"/>
              <a:t>.;</a:t>
            </a:r>
            <a:endParaRPr lang="en-GB" sz="2400" dirty="0" smtClean="0"/>
          </a:p>
          <a:p>
            <a:pPr lvl="0" algn="just"/>
            <a:r>
              <a:rPr lang="en-GB" sz="2400" dirty="0" smtClean="0"/>
              <a:t>The state </a:t>
            </a:r>
            <a:r>
              <a:rPr lang="en-GB" sz="2400" dirty="0" smtClean="0"/>
              <a:t>appealed </a:t>
            </a:r>
            <a:r>
              <a:rPr lang="en-GB" sz="2400" dirty="0" smtClean="0"/>
              <a:t>to the Federal Government for support in boosting rice </a:t>
            </a:r>
            <a:r>
              <a:rPr lang="en-GB" sz="2400" dirty="0" smtClean="0"/>
              <a:t>cultivation;</a:t>
            </a:r>
            <a:endParaRPr lang="en-GB" sz="2400" dirty="0" smtClean="0"/>
          </a:p>
          <a:p>
            <a:pPr lvl="0" algn="just"/>
            <a:r>
              <a:rPr lang="en-GB" sz="2400" dirty="0" smtClean="0"/>
              <a:t>The Federal Government </a:t>
            </a:r>
            <a:r>
              <a:rPr lang="en-GB" sz="2400" dirty="0" smtClean="0"/>
              <a:t>was </a:t>
            </a:r>
            <a:r>
              <a:rPr lang="en-GB" sz="2400" dirty="0" smtClean="0"/>
              <a:t>urged to assist </a:t>
            </a:r>
            <a:r>
              <a:rPr lang="en-GB" sz="2400" dirty="0" smtClean="0"/>
              <a:t>States</a:t>
            </a:r>
            <a:r>
              <a:rPr lang="en-GB" sz="2400" dirty="0" smtClean="0"/>
              <a:t>, through the Federal Ministry of Finance, in developing the cassava and sugarcane industries to drive economic </a:t>
            </a:r>
            <a:r>
              <a:rPr lang="en-GB" sz="2400" dirty="0" smtClean="0"/>
              <a:t>growth and development;</a:t>
            </a:r>
            <a:endParaRPr lang="en-GB" sz="2400" dirty="0" smtClean="0"/>
          </a:p>
          <a:p>
            <a:pPr lvl="0" algn="just"/>
            <a:r>
              <a:rPr lang="en-GB" sz="2400" dirty="0" smtClean="0"/>
              <a:t>Stakeholders are encouraged to establish a robust monitoring and evaluation system to ensure effective policy implementation and avoid policy </a:t>
            </a:r>
            <a:r>
              <a:rPr lang="en-GB" sz="2400" dirty="0" smtClean="0"/>
              <a:t>somersault;</a:t>
            </a:r>
            <a:endParaRPr lang="en-GB" sz="2400" dirty="0" smtClean="0"/>
          </a:p>
          <a:p>
            <a:pPr lvl="0" algn="just"/>
            <a:r>
              <a:rPr lang="en-GB" sz="2400" dirty="0" smtClean="0"/>
              <a:t>Government at all levels were advised to</a:t>
            </a:r>
            <a:r>
              <a:rPr lang="en-GB" sz="2400" dirty="0" smtClean="0"/>
              <a:t> </a:t>
            </a:r>
            <a:r>
              <a:rPr lang="en-GB" sz="2400" dirty="0" smtClean="0"/>
              <a:t>study and consider adopting successful economic policies from countries like India and </a:t>
            </a:r>
            <a:r>
              <a:rPr lang="en-GB" sz="2400" dirty="0" smtClean="0"/>
              <a:t>Malaysia</a:t>
            </a:r>
            <a:r>
              <a:rPr lang="en-GB" sz="2400" dirty="0" smtClean="0"/>
              <a:t>; and</a:t>
            </a:r>
            <a:endParaRPr lang="en-GB" sz="2400" dirty="0" smtClean="0"/>
          </a:p>
          <a:p>
            <a:pPr lvl="0" algn="just"/>
            <a:r>
              <a:rPr lang="en-GB" sz="2400" dirty="0" smtClean="0"/>
              <a:t>The </a:t>
            </a:r>
            <a:r>
              <a:rPr lang="en-GB" sz="2400" dirty="0" smtClean="0"/>
              <a:t>Government </a:t>
            </a:r>
            <a:r>
              <a:rPr lang="en-GB" sz="2400" dirty="0" smtClean="0"/>
              <a:t>should put in place appropriate fines and/or financial penalties to ensure the effective implementation of its policies.</a:t>
            </a:r>
          </a:p>
        </p:txBody>
      </p:sp>
      <p:sp>
        <p:nvSpPr>
          <p:cNvPr id="41989" name="Slide Number Placeholder 1"/>
          <p:cNvSpPr txBox="1">
            <a:spLocks noGrp="1"/>
          </p:cNvSpPr>
          <p:nvPr>
            <p:ph type="sldNum" sz="quarter" idx="12"/>
          </p:nvPr>
        </p:nvSpPr>
        <p:spPr>
          <a:xfrm>
            <a:off x="7981950" y="6251575"/>
            <a:ext cx="2057400" cy="336550"/>
          </a:xfrm>
          <a:noFill/>
          <a:ln>
            <a:noFill/>
          </a:ln>
        </p:spPr>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algn="r" eaLnBrk="1" hangingPunct="1"/>
            <a:fld id="{9A0DB2DC-4C9A-4742-B13C-FB6460FD3503}" type="slidenum">
              <a:rPr lang="en-US" altLang="en-US" sz="1200" b="1" dirty="0">
                <a:solidFill>
                  <a:srgbClr val="FFFFFF"/>
                </a:solidFill>
              </a:rPr>
              <a:pPr lvl="0" algn="r" eaLnBrk="1" hangingPunct="1"/>
              <a:t>6</a:t>
            </a:fld>
            <a:endParaRPr lang="en-US" altLang="en-US" sz="1200" b="1" dirty="0">
              <a:solidFill>
                <a:srgbClr val="FFFFFF"/>
              </a:solidFill>
            </a:endParaRPr>
          </a:p>
        </p:txBody>
      </p:sp>
      <p:pic>
        <p:nvPicPr>
          <p:cNvPr id="41990" name="Picture 10"/>
          <p:cNvPicPr>
            <a:picLocks noChangeAspect="1"/>
          </p:cNvPicPr>
          <p:nvPr/>
        </p:nvPicPr>
        <p:blipFill>
          <a:blip r:embed="rId2"/>
          <a:stretch>
            <a:fillRect/>
          </a:stretch>
        </p:blipFill>
        <p:spPr>
          <a:xfrm>
            <a:off x="1682750" y="6143625"/>
            <a:ext cx="565150" cy="438150"/>
          </a:xfrm>
          <a:prstGeom prst="rect">
            <a:avLst/>
          </a:prstGeom>
          <a:noFill/>
          <a:ln w="9525">
            <a:noFill/>
          </a:ln>
        </p:spPr>
      </p:pic>
      <p:cxnSp>
        <p:nvCxnSpPr>
          <p:cNvPr id="12" name="Straight Connector 11"/>
          <p:cNvCxnSpPr/>
          <p:nvPr/>
        </p:nvCxnSpPr>
        <p:spPr>
          <a:xfrm>
            <a:off x="1487488" y="454891"/>
            <a:ext cx="4859338"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010" name="Group 9"/>
          <p:cNvGrpSpPr/>
          <p:nvPr/>
        </p:nvGrpSpPr>
        <p:grpSpPr>
          <a:xfrm>
            <a:off x="1524000" y="6032500"/>
            <a:ext cx="9144000" cy="438150"/>
            <a:chOff x="0" y="6369414"/>
            <a:chExt cx="9906000" cy="474732"/>
          </a:xfrm>
        </p:grpSpPr>
        <p:sp>
          <p:nvSpPr>
            <p:cNvPr id="8" name="Rectangle 7"/>
            <p:cNvSpPr/>
            <p:nvPr/>
          </p:nvSpPr>
          <p:spPr>
            <a:xfrm>
              <a:off x="0" y="6551739"/>
              <a:ext cx="9906000" cy="292407"/>
            </a:xfrm>
            <a:prstGeom prst="rect">
              <a:avLst/>
            </a:prstGeom>
            <a:solidFill>
              <a:srgbClr val="00B050"/>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9" name="Rectangle 8"/>
            <p:cNvSpPr/>
            <p:nvPr/>
          </p:nvSpPr>
          <p:spPr>
            <a:xfrm>
              <a:off x="0" y="6369414"/>
              <a:ext cx="9906000" cy="194365"/>
            </a:xfrm>
            <a:prstGeom prst="rect">
              <a:avLst/>
            </a:prstGeom>
            <a:solidFill>
              <a:schemeClr val="accent6">
                <a:lumMod val="60000"/>
                <a:lumOff val="4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grpSp>
      <p:sp>
        <p:nvSpPr>
          <p:cNvPr id="41" name="Title 1"/>
          <p:cNvSpPr txBox="1"/>
          <p:nvPr/>
        </p:nvSpPr>
        <p:spPr>
          <a:xfrm>
            <a:off x="1917700" y="76200"/>
            <a:ext cx="7651750" cy="457200"/>
          </a:xfrm>
          <a:prstGeom prst="rect">
            <a:avLst/>
          </a:prstGeom>
        </p:spPr>
        <p:txBody>
          <a:bodyPr lIns="84406" tIns="42203" rIns="84406" bIns="42203"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defRPr/>
            </a:pPr>
            <a:r>
              <a:rPr lang="en-US" sz="2770" b="1" dirty="0">
                <a:solidFill>
                  <a:prstClr val="black"/>
                </a:solidFill>
                <a:latin typeface="Calibri" panose="020F0502020204030204"/>
              </a:rPr>
              <a:t>4.0 KEY COMMENTS AND OBSERVATIONS [CONT’D]  </a:t>
            </a:r>
          </a:p>
        </p:txBody>
      </p:sp>
      <p:sp>
        <p:nvSpPr>
          <p:cNvPr id="49156" name="Content Placeholder 2"/>
          <p:cNvSpPr>
            <a:spLocks noGrp="1"/>
          </p:cNvSpPr>
          <p:nvPr>
            <p:ph idx="1"/>
          </p:nvPr>
        </p:nvSpPr>
        <p:spPr>
          <a:xfrm>
            <a:off x="695400" y="685799"/>
            <a:ext cx="10873208" cy="5229225"/>
          </a:xfrm>
        </p:spPr>
        <p:txBody>
          <a:bodyPr vert="horz" wrap="square" lIns="91440" tIns="45720" rIns="91440" bIns="45720" numCol="1" anchor="t" anchorCtr="0" compatLnSpc="1">
            <a:normAutofit fontScale="92500" lnSpcReduction="10000"/>
          </a:bodyPr>
          <a:lstStyle/>
          <a:p>
            <a:pPr marL="209550" lvl="1" algn="just" eaLnBrk="1" hangingPunct="1">
              <a:spcBef>
                <a:spcPts val="925"/>
              </a:spcBef>
              <a:buFont typeface="Wingdings" panose="05000000000000000000" pitchFamily="2" charset="2"/>
              <a:buChar char="q"/>
            </a:pPr>
            <a:r>
              <a:rPr lang="en-US" b="1" dirty="0"/>
              <a:t>World Bank-assisted Solutions for the Internally Displaced and Host Communities (SOLID) Project</a:t>
            </a:r>
            <a:endParaRPr lang="en-US" b="1" dirty="0">
              <a:solidFill>
                <a:srgbClr val="292934"/>
              </a:solidFill>
              <a:sym typeface="+mn-ea"/>
            </a:endParaRPr>
          </a:p>
          <a:p>
            <a:pPr marL="209550" lvl="1" algn="just" eaLnBrk="1" hangingPunct="1">
              <a:spcBef>
                <a:spcPts val="925"/>
              </a:spcBef>
            </a:pPr>
            <a:r>
              <a:rPr lang="en-US" sz="2000" dirty="0"/>
              <a:t>All Northern States that have identified displacement as one of the key challenges to their development agenda are eligible to participate in the SOLID Project</a:t>
            </a:r>
            <a:r>
              <a:rPr lang="en-US" sz="2000" dirty="0" smtClean="0"/>
              <a:t>.; and</a:t>
            </a:r>
            <a:endParaRPr lang="en-US" sz="2000" dirty="0" smtClean="0"/>
          </a:p>
          <a:p>
            <a:pPr marL="209550" lvl="1" algn="just">
              <a:spcBef>
                <a:spcPts val="925"/>
              </a:spcBef>
            </a:pPr>
            <a:r>
              <a:rPr lang="en-GB" altLang="en-US" sz="2000" dirty="0" smtClean="0"/>
              <a:t>Identified </a:t>
            </a:r>
            <a:r>
              <a:rPr lang="en-GB" altLang="en-US" sz="2000" dirty="0" smtClean="0"/>
              <a:t>S</a:t>
            </a:r>
            <a:r>
              <a:rPr lang="en-US" sz="2000" dirty="0" err="1" smtClean="0"/>
              <a:t>tates</a:t>
            </a:r>
            <a:r>
              <a:rPr lang="en-US" sz="2000" dirty="0" smtClean="0"/>
              <a:t> were </a:t>
            </a:r>
            <a:r>
              <a:rPr lang="en-US" sz="2000" dirty="0" smtClean="0"/>
              <a:t>required to submit project proposals and eligibility documents in line with the guidelines from the World Bank and FMBEP.</a:t>
            </a:r>
            <a:endParaRPr lang="en-US" sz="2000" dirty="0"/>
          </a:p>
          <a:p>
            <a:pPr marL="342900" lvl="1" indent="-342900" algn="just" eaLnBrk="1" hangingPunct="1">
              <a:spcBef>
                <a:spcPts val="925"/>
              </a:spcBef>
              <a:buFont typeface="Wingdings" panose="05000000000000000000" charset="0"/>
              <a:buChar char="q"/>
            </a:pPr>
            <a:r>
              <a:rPr lang="en-GB" altLang="x-none" b="1" dirty="0">
                <a:cs typeface="Calibri" panose="020F0502020204030204" pitchFamily="34" charset="0"/>
              </a:rPr>
              <a:t>Status </a:t>
            </a:r>
            <a:r>
              <a:rPr lang="en-GB" altLang="x-none" b="1" dirty="0">
                <a:cs typeface="Calibri" panose="020F0502020204030204" pitchFamily="34" charset="0"/>
                <a:sym typeface="+mn-ea"/>
              </a:rPr>
              <a:t>Report on the implementation of key Resolutions of the</a:t>
            </a:r>
            <a:r>
              <a:rPr lang="en-US" altLang="en-GB" b="1" dirty="0">
                <a:cs typeface="Calibri" panose="020F0502020204030204" pitchFamily="34" charset="0"/>
                <a:sym typeface="+mn-ea"/>
              </a:rPr>
              <a:t> 22</a:t>
            </a:r>
            <a:r>
              <a:rPr lang="en-US" altLang="en-GB" b="1" baseline="30000" dirty="0">
                <a:cs typeface="Calibri" panose="020F0502020204030204" pitchFamily="34" charset="0"/>
                <a:sym typeface="+mn-ea"/>
              </a:rPr>
              <a:t>nd</a:t>
            </a:r>
            <a:r>
              <a:rPr lang="en-US" altLang="en-GB" b="1" dirty="0">
                <a:cs typeface="Calibri" panose="020F0502020204030204" pitchFamily="34" charset="0"/>
                <a:sym typeface="+mn-ea"/>
              </a:rPr>
              <a:t> Edition of the </a:t>
            </a:r>
            <a:r>
              <a:rPr lang="en-GB" altLang="x-none" b="1" dirty="0">
                <a:cs typeface="Calibri" panose="020F0502020204030204" pitchFamily="34" charset="0"/>
                <a:sym typeface="+mn-ea"/>
              </a:rPr>
              <a:t>JPB/NCDP Meeting</a:t>
            </a:r>
            <a:r>
              <a:rPr lang="en-US" altLang="en-GB" b="1" dirty="0">
                <a:cs typeface="Calibri" panose="020F0502020204030204" pitchFamily="34" charset="0"/>
                <a:sym typeface="+mn-ea"/>
              </a:rPr>
              <a:t>s</a:t>
            </a:r>
            <a:endParaRPr b="1" dirty="0"/>
          </a:p>
          <a:p>
            <a:pPr lvl="0" algn="just"/>
            <a:r>
              <a:rPr lang="en-GB" sz="2000" dirty="0">
                <a:ea typeface="Calibri" panose="020F0502020204030204" pitchFamily="34" charset="0"/>
              </a:rPr>
              <a:t>States were encouraged to timely submit their completed templates on the implementation of resolutions reached at every JPB meeting;</a:t>
            </a:r>
          </a:p>
          <a:p>
            <a:pPr lvl="0" algn="just"/>
            <a:r>
              <a:rPr lang="en-GB" sz="2000" dirty="0">
                <a:ea typeface="Calibri" panose="020F0502020204030204" pitchFamily="34" charset="0"/>
              </a:rPr>
              <a:t>Some resolutions reached at each JPB apply mainly to the Federal  Government and not States, hence, the Federal Government should take responsibility for its ownership; </a:t>
            </a:r>
          </a:p>
          <a:p>
            <a:pPr lvl="0" algn="just"/>
            <a:r>
              <a:rPr lang="en-GB" sz="2000" dirty="0">
                <a:ea typeface="Calibri" panose="020F0502020204030204" pitchFamily="34" charset="0"/>
              </a:rPr>
              <a:t>States were encouraged to provide detailed information and data on the status of implementation of resolutions and avoid the phrase “ongoing” which seems vague and un-measurable; and</a:t>
            </a:r>
          </a:p>
          <a:p>
            <a:pPr lvl="0" algn="just" eaLnBrk="1" hangingPunct="1"/>
            <a:r>
              <a:rPr lang="en-GB" sz="2000" dirty="0">
                <a:solidFill>
                  <a:srgbClr val="292934"/>
                </a:solidFill>
                <a:sym typeface="+mn-ea"/>
              </a:rPr>
              <a:t> States have a role to play in creating the enabling environment to checkmate Japa syndrome; hence, the need for collaboration with the Federal Government.</a:t>
            </a:r>
            <a:endParaRPr lang="en-GB" sz="2000" b="1" dirty="0"/>
          </a:p>
        </p:txBody>
      </p:sp>
      <p:sp>
        <p:nvSpPr>
          <p:cNvPr id="43013" name="Slide Number Placeholder 1"/>
          <p:cNvSpPr txBox="1">
            <a:spLocks noGrp="1"/>
          </p:cNvSpPr>
          <p:nvPr>
            <p:ph type="sldNum" sz="quarter" idx="12"/>
          </p:nvPr>
        </p:nvSpPr>
        <p:spPr>
          <a:xfrm>
            <a:off x="7981950" y="6251575"/>
            <a:ext cx="2057400" cy="336550"/>
          </a:xfrm>
          <a:noFill/>
          <a:ln>
            <a:noFill/>
          </a:ln>
        </p:spPr>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algn="r" eaLnBrk="1" hangingPunct="1"/>
            <a:fld id="{9A0DB2DC-4C9A-4742-B13C-FB6460FD3503}" type="slidenum">
              <a:rPr lang="en-US" altLang="en-US" sz="1200" b="1" dirty="0">
                <a:solidFill>
                  <a:srgbClr val="FFFFFF"/>
                </a:solidFill>
              </a:rPr>
              <a:pPr lvl="0" algn="r" eaLnBrk="1" hangingPunct="1"/>
              <a:t>7</a:t>
            </a:fld>
            <a:endParaRPr lang="en-US" altLang="en-US" sz="1200" b="1" dirty="0">
              <a:solidFill>
                <a:srgbClr val="FFFFFF"/>
              </a:solidFill>
            </a:endParaRPr>
          </a:p>
        </p:txBody>
      </p:sp>
      <p:pic>
        <p:nvPicPr>
          <p:cNvPr id="43014" name="Picture 10"/>
          <p:cNvPicPr>
            <a:picLocks noChangeAspect="1"/>
          </p:cNvPicPr>
          <p:nvPr/>
        </p:nvPicPr>
        <p:blipFill>
          <a:blip r:embed="rId2"/>
          <a:stretch>
            <a:fillRect/>
          </a:stretch>
        </p:blipFill>
        <p:spPr>
          <a:xfrm>
            <a:off x="1682750" y="6143625"/>
            <a:ext cx="565150" cy="438150"/>
          </a:xfrm>
          <a:prstGeom prst="rect">
            <a:avLst/>
          </a:prstGeom>
          <a:noFill/>
          <a:ln w="9525">
            <a:noFill/>
          </a:ln>
        </p:spPr>
      </p:pic>
      <p:cxnSp>
        <p:nvCxnSpPr>
          <p:cNvPr id="12" name="Straight Connector 11"/>
          <p:cNvCxnSpPr/>
          <p:nvPr/>
        </p:nvCxnSpPr>
        <p:spPr>
          <a:xfrm>
            <a:off x="1524000" y="533400"/>
            <a:ext cx="4859338"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1524000" y="6143625"/>
            <a:ext cx="9144000" cy="438150"/>
            <a:chOff x="0" y="6369414"/>
            <a:chExt cx="9906000" cy="474732"/>
          </a:xfrm>
        </p:grpSpPr>
        <p:sp>
          <p:nvSpPr>
            <p:cNvPr id="8" name="Rectangle 7"/>
            <p:cNvSpPr/>
            <p:nvPr/>
          </p:nvSpPr>
          <p:spPr>
            <a:xfrm>
              <a:off x="0" y="6551739"/>
              <a:ext cx="9906000" cy="292407"/>
            </a:xfrm>
            <a:prstGeom prst="rect">
              <a:avLst/>
            </a:prstGeom>
            <a:solidFill>
              <a:srgbClr val="00B050"/>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9" name="Rectangle 8"/>
            <p:cNvSpPr/>
            <p:nvPr/>
          </p:nvSpPr>
          <p:spPr>
            <a:xfrm>
              <a:off x="0" y="6369414"/>
              <a:ext cx="9906000" cy="194365"/>
            </a:xfrm>
            <a:prstGeom prst="rect">
              <a:avLst/>
            </a:prstGeom>
            <a:solidFill>
              <a:schemeClr val="accent6">
                <a:lumMod val="60000"/>
                <a:lumOff val="4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grpSp>
      <p:sp>
        <p:nvSpPr>
          <p:cNvPr id="41" name="Title 1"/>
          <p:cNvSpPr txBox="1"/>
          <p:nvPr/>
        </p:nvSpPr>
        <p:spPr>
          <a:xfrm>
            <a:off x="1917700" y="76200"/>
            <a:ext cx="7651750" cy="457200"/>
          </a:xfrm>
          <a:prstGeom prst="rect">
            <a:avLst/>
          </a:prstGeom>
        </p:spPr>
        <p:txBody>
          <a:bodyPr lIns="84406" tIns="42203" rIns="84406" bIns="42203"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defRPr/>
            </a:pPr>
            <a:r>
              <a:rPr lang="en-US" sz="2770" b="1" dirty="0">
                <a:solidFill>
                  <a:prstClr val="black"/>
                </a:solidFill>
                <a:latin typeface="Calibri" panose="020F0502020204030204"/>
              </a:rPr>
              <a:t>4.0 KEY COMMENTS AND OBSERVATIONS [CONT’D]  </a:t>
            </a:r>
          </a:p>
        </p:txBody>
      </p:sp>
      <p:sp>
        <p:nvSpPr>
          <p:cNvPr id="49156" name="Content Placeholder 2"/>
          <p:cNvSpPr>
            <a:spLocks noGrp="1"/>
          </p:cNvSpPr>
          <p:nvPr>
            <p:ph idx="1"/>
          </p:nvPr>
        </p:nvSpPr>
        <p:spPr>
          <a:xfrm>
            <a:off x="623392" y="685800"/>
            <a:ext cx="10945216" cy="5314968"/>
          </a:xfrm>
        </p:spPr>
        <p:txBody>
          <a:bodyPr vert="horz" wrap="square" lIns="91440" tIns="45720" rIns="91440" bIns="45720" numCol="1" anchor="t" anchorCtr="0" compatLnSpc="1">
            <a:normAutofit/>
          </a:bodyPr>
          <a:lstStyle/>
          <a:p>
            <a:pPr marL="342900" lvl="1" indent="-342900" algn="just" eaLnBrk="1" hangingPunct="1">
              <a:spcBef>
                <a:spcPts val="925"/>
              </a:spcBef>
              <a:buFont typeface="Wingdings" panose="05000000000000000000" charset="0"/>
              <a:buChar char="q"/>
            </a:pPr>
            <a:r>
              <a:rPr lang="en-GB" sz="2100" b="1" dirty="0" err="1">
                <a:ea typeface="Calibri" panose="020F0502020204030204" pitchFamily="34" charset="0"/>
              </a:rPr>
              <a:t>Agri</a:t>
            </a:r>
            <a:r>
              <a:rPr lang="en-GB" sz="2100" b="1" dirty="0">
                <a:ea typeface="Calibri" panose="020F0502020204030204" pitchFamily="34" charset="0"/>
              </a:rPr>
              <a:t>-Food Value Chain: Accelerator for Economic Growth and Development</a:t>
            </a:r>
          </a:p>
          <a:p>
            <a:pPr marL="342900" lvl="1" indent="-342900" algn="just" eaLnBrk="1" hangingPunct="1">
              <a:spcBef>
                <a:spcPts val="925"/>
              </a:spcBef>
            </a:pPr>
            <a:r>
              <a:rPr lang="en-US" sz="2100" dirty="0">
                <a:cs typeface="Arial"/>
              </a:rPr>
              <a:t>The role of women and youth should not be overlooked among opportunities to accelerate agricultural development;</a:t>
            </a:r>
          </a:p>
          <a:p>
            <a:pPr marL="342900" lvl="1" indent="-342900" algn="just" eaLnBrk="1" hangingPunct="1">
              <a:spcBef>
                <a:spcPts val="925"/>
              </a:spcBef>
            </a:pPr>
            <a:r>
              <a:rPr lang="en-US" sz="2100" dirty="0">
                <a:cs typeface="Arial"/>
              </a:rPr>
              <a:t>The need </a:t>
            </a:r>
            <a:r>
              <a:rPr lang="en-US" sz="2100" dirty="0" smtClean="0">
                <a:cs typeface="Arial"/>
              </a:rPr>
              <a:t>for extension services </a:t>
            </a:r>
            <a:r>
              <a:rPr lang="en-US" sz="2100" dirty="0">
                <a:cs typeface="Arial"/>
              </a:rPr>
              <a:t>to improve access to quality inputs and technical support</a:t>
            </a:r>
            <a:r>
              <a:rPr lang="en-US" sz="2100" dirty="0" smtClean="0">
                <a:cs typeface="Arial"/>
              </a:rPr>
              <a:t>; and</a:t>
            </a:r>
            <a:endParaRPr lang="en-US" sz="2100" dirty="0">
              <a:ea typeface="Calibri"/>
              <a:cs typeface="Calibri"/>
            </a:endParaRPr>
          </a:p>
          <a:p>
            <a:pPr marL="342900" lvl="1" indent="-342900" algn="just" eaLnBrk="1" hangingPunct="1">
              <a:spcBef>
                <a:spcPts val="925"/>
              </a:spcBef>
            </a:pPr>
            <a:r>
              <a:rPr lang="en-US" sz="2100" dirty="0">
                <a:cs typeface="Arial"/>
              </a:rPr>
              <a:t>The need to promote climate-resilient inputs as an opportunity to improve agriculture development in the country.</a:t>
            </a:r>
            <a:endParaRPr lang="en-GB" sz="2100" dirty="0">
              <a:ea typeface="Calibri" panose="020F0502020204030204" pitchFamily="34" charset="0"/>
            </a:endParaRPr>
          </a:p>
          <a:p>
            <a:pPr marL="342900" lvl="1" indent="-342900" algn="just" eaLnBrk="1" hangingPunct="1">
              <a:spcBef>
                <a:spcPts val="925"/>
              </a:spcBef>
              <a:buFont typeface="Wingdings" panose="05000000000000000000" charset="0"/>
              <a:buChar char="q"/>
            </a:pPr>
            <a:r>
              <a:rPr lang="en-GB" sz="2100" b="1" dirty="0">
                <a:ea typeface="Calibri" panose="020F0502020204030204" pitchFamily="34" charset="0"/>
              </a:rPr>
              <a:t>Rebasing of the GDP in Nigeria: Imperative for State Economy</a:t>
            </a:r>
            <a:endParaRPr sz="2100" b="1" dirty="0"/>
          </a:p>
          <a:p>
            <a:pPr lvl="0" algn="just"/>
            <a:r>
              <a:rPr lang="en-GB" sz="2100" dirty="0"/>
              <a:t>GDP rebasing should be considered as a very important statistical exercise for a nation</a:t>
            </a:r>
            <a:r>
              <a:rPr lang="en-US" sz="2100" dirty="0"/>
              <a:t>, this </a:t>
            </a:r>
            <a:r>
              <a:rPr lang="en-GB" sz="2100" dirty="0"/>
              <a:t>requires full commitment/cooperation of relevant Departments within the Bureau of Federal &amp; State MDAs, Private Sector, and Donors, etc</a:t>
            </a:r>
            <a:r>
              <a:rPr lang="en-GB" sz="2100" dirty="0" smtClean="0"/>
              <a:t>; and</a:t>
            </a:r>
            <a:endParaRPr lang="en-GB" sz="2100" dirty="0"/>
          </a:p>
          <a:p>
            <a:pPr lvl="0" algn="just"/>
            <a:r>
              <a:rPr lang="en-GB" sz="2100" dirty="0"/>
              <a:t>The Rebasing of GDP and the production of </a:t>
            </a:r>
            <a:r>
              <a:rPr lang="en-GB" sz="2100" dirty="0" smtClean="0"/>
              <a:t>States’ </a:t>
            </a:r>
            <a:r>
              <a:rPr lang="en-GB" sz="2100" dirty="0"/>
              <a:t>GDP </a:t>
            </a:r>
            <a:r>
              <a:rPr lang="en-GB" sz="2100" dirty="0" smtClean="0"/>
              <a:t>give room for healthy </a:t>
            </a:r>
            <a:r>
              <a:rPr lang="en-GB" sz="2100" dirty="0"/>
              <a:t>comparison and collaboration among each other, as it enhances States’ ability to drive-up  their revenues and tax-to-GDP ratio</a:t>
            </a:r>
            <a:r>
              <a:rPr lang="en-US" sz="2100" dirty="0" smtClean="0"/>
              <a:t>.</a:t>
            </a:r>
            <a:r>
              <a:rPr lang="en-GB" sz="2100" dirty="0" smtClean="0"/>
              <a:t> </a:t>
            </a:r>
          </a:p>
        </p:txBody>
      </p:sp>
      <p:sp>
        <p:nvSpPr>
          <p:cNvPr id="43013" name="Slide Number Placeholder 1"/>
          <p:cNvSpPr txBox="1">
            <a:spLocks noGrp="1"/>
          </p:cNvSpPr>
          <p:nvPr>
            <p:ph type="sldNum" sz="quarter" idx="12"/>
          </p:nvPr>
        </p:nvSpPr>
        <p:spPr>
          <a:xfrm>
            <a:off x="7981950" y="6251575"/>
            <a:ext cx="2057400" cy="336550"/>
          </a:xfrm>
          <a:noFill/>
          <a:ln>
            <a:noFill/>
          </a:ln>
        </p:spPr>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algn="r" eaLnBrk="1" hangingPunct="1"/>
            <a:fld id="{9A0DB2DC-4C9A-4742-B13C-FB6460FD3503}" type="slidenum">
              <a:rPr lang="en-US" altLang="en-US" sz="1200" b="1" dirty="0">
                <a:solidFill>
                  <a:srgbClr val="FFFFFF"/>
                </a:solidFill>
              </a:rPr>
              <a:pPr lvl="0" algn="r" eaLnBrk="1" hangingPunct="1"/>
              <a:t>8</a:t>
            </a:fld>
            <a:endParaRPr lang="en-US" altLang="en-US" sz="1200" b="1" dirty="0">
              <a:solidFill>
                <a:srgbClr val="FFFFFF"/>
              </a:solidFill>
            </a:endParaRPr>
          </a:p>
        </p:txBody>
      </p:sp>
      <p:cxnSp>
        <p:nvCxnSpPr>
          <p:cNvPr id="12" name="Straight Connector 11"/>
          <p:cNvCxnSpPr/>
          <p:nvPr/>
        </p:nvCxnSpPr>
        <p:spPr>
          <a:xfrm>
            <a:off x="1524000" y="533400"/>
            <a:ext cx="4859338"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p:extLst mod="1">
    <p:ext uri="{6950BFC3-D8DA-4A85-94F7-54DA5524770B}">
      <p188:commentRel xmlns:p188="http://schemas.microsoft.com/office/powerpoint/2018/8/main" xmlns="" r:id="rId2"/>
    </p:ext>
  </p:extLs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1524000" y="6143625"/>
            <a:ext cx="9144000" cy="438150"/>
            <a:chOff x="0" y="6369414"/>
            <a:chExt cx="9906000" cy="474732"/>
          </a:xfrm>
        </p:grpSpPr>
        <p:sp>
          <p:nvSpPr>
            <p:cNvPr id="8" name="Rectangle 7"/>
            <p:cNvSpPr/>
            <p:nvPr/>
          </p:nvSpPr>
          <p:spPr>
            <a:xfrm>
              <a:off x="0" y="6551739"/>
              <a:ext cx="9906000" cy="292407"/>
            </a:xfrm>
            <a:prstGeom prst="rect">
              <a:avLst/>
            </a:prstGeom>
            <a:solidFill>
              <a:srgbClr val="00B050"/>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9" name="Rectangle 8"/>
            <p:cNvSpPr/>
            <p:nvPr/>
          </p:nvSpPr>
          <p:spPr>
            <a:xfrm>
              <a:off x="0" y="6369414"/>
              <a:ext cx="9906000" cy="194365"/>
            </a:xfrm>
            <a:prstGeom prst="rect">
              <a:avLst/>
            </a:prstGeom>
            <a:solidFill>
              <a:schemeClr val="accent6">
                <a:lumMod val="60000"/>
                <a:lumOff val="4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grpSp>
      <p:sp>
        <p:nvSpPr>
          <p:cNvPr id="41" name="Title 1"/>
          <p:cNvSpPr txBox="1"/>
          <p:nvPr/>
        </p:nvSpPr>
        <p:spPr>
          <a:xfrm>
            <a:off x="1917700" y="76200"/>
            <a:ext cx="7651750" cy="457200"/>
          </a:xfrm>
          <a:prstGeom prst="rect">
            <a:avLst/>
          </a:prstGeom>
        </p:spPr>
        <p:txBody>
          <a:bodyPr lIns="84406" tIns="42203" rIns="84406" bIns="42203"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defRPr/>
            </a:pPr>
            <a:r>
              <a:rPr lang="en-US" sz="2770" b="1" dirty="0">
                <a:solidFill>
                  <a:prstClr val="black"/>
                </a:solidFill>
                <a:latin typeface="Calibri" panose="020F0502020204030204"/>
              </a:rPr>
              <a:t>4.0 KEY COMMENTS AND OBSERVATIONS [CONT’D]  </a:t>
            </a:r>
          </a:p>
        </p:txBody>
      </p:sp>
      <p:sp>
        <p:nvSpPr>
          <p:cNvPr id="49156" name="Content Placeholder 2"/>
          <p:cNvSpPr>
            <a:spLocks noGrp="1"/>
          </p:cNvSpPr>
          <p:nvPr>
            <p:ph idx="1"/>
          </p:nvPr>
        </p:nvSpPr>
        <p:spPr>
          <a:xfrm>
            <a:off x="695400" y="685800"/>
            <a:ext cx="10873208" cy="5314968"/>
          </a:xfrm>
        </p:spPr>
        <p:txBody>
          <a:bodyPr vert="horz" wrap="square" lIns="91440" tIns="45720" rIns="91440" bIns="45720" numCol="1" anchor="t" anchorCtr="0" compatLnSpc="1">
            <a:normAutofit/>
          </a:bodyPr>
          <a:lstStyle/>
          <a:p>
            <a:pPr marL="209550" lvl="1" algn="just">
              <a:spcBef>
                <a:spcPts val="925"/>
              </a:spcBef>
              <a:buFont typeface="Wingdings" pitchFamily="2" charset="2"/>
              <a:buChar char="q"/>
            </a:pPr>
            <a:r>
              <a:rPr lang="en-GB" sz="2000" b="1" dirty="0">
                <a:ea typeface="Calibri" panose="020F0502020204030204" pitchFamily="34" charset="0"/>
              </a:rPr>
              <a:t>Micro, Small and Medium Scale Enterprises (MS&amp;Ms) as catalysts for Economic and Development </a:t>
            </a:r>
            <a:endParaRPr lang="en-US" sz="2000" b="1" dirty="0">
              <a:ea typeface="Calibri" panose="020F0502020204030204" pitchFamily="34" charset="0"/>
            </a:endParaRPr>
          </a:p>
          <a:p>
            <a:pPr marL="209550" lvl="1" algn="just">
              <a:spcBef>
                <a:spcPts val="925"/>
              </a:spcBef>
            </a:pPr>
            <a:r>
              <a:rPr lang="en-GB" sz="2000" dirty="0">
                <a:cs typeface="Calibri" pitchFamily="34" charset="0"/>
              </a:rPr>
              <a:t> The Government should introduce a modernization policy through the enactment of MSMEs </a:t>
            </a:r>
            <a:r>
              <a:rPr lang="en-GB" sz="2000" dirty="0" smtClean="0">
                <a:cs typeface="Calibri" pitchFamily="34" charset="0"/>
              </a:rPr>
              <a:t>Modernization, Promotion </a:t>
            </a:r>
            <a:r>
              <a:rPr lang="en-GB" sz="2000" dirty="0">
                <a:cs typeface="Calibri" pitchFamily="34" charset="0"/>
              </a:rPr>
              <a:t>Law with the objective of shifting the</a:t>
            </a:r>
            <a:r>
              <a:rPr lang="en-US" sz="2000" dirty="0">
                <a:cs typeface="Calibri" pitchFamily="34" charset="0"/>
              </a:rPr>
              <a:t> relationship between large companies and MSMEs from the dominant-subordinate to the interdependent-mutual relationships.</a:t>
            </a:r>
          </a:p>
          <a:p>
            <a:pPr marL="209550" lvl="1" algn="just">
              <a:spcBef>
                <a:spcPts val="925"/>
              </a:spcBef>
            </a:pPr>
            <a:r>
              <a:rPr lang="en-US" sz="2000" dirty="0">
                <a:cs typeface="Calibri" pitchFamily="34" charset="0"/>
              </a:rPr>
              <a:t>MSMEs must embrace digital innovation and transformation to navigate the challenging macroeconomic environment in the country;</a:t>
            </a:r>
            <a:endParaRPr lang="en-GB" sz="2000" dirty="0">
              <a:ea typeface="Calibri" panose="020F0502020204030204" pitchFamily="34" charset="0"/>
            </a:endParaRPr>
          </a:p>
          <a:p>
            <a:pPr marL="209550" lvl="1" algn="just">
              <a:spcBef>
                <a:spcPts val="925"/>
              </a:spcBef>
            </a:pPr>
            <a:r>
              <a:rPr lang="en-US" sz="2000" dirty="0">
                <a:cs typeface="Calibri" pitchFamily="34" charset="0"/>
              </a:rPr>
              <a:t>The need for </a:t>
            </a:r>
            <a:r>
              <a:rPr lang="en-GB" sz="2000" dirty="0">
                <a:cs typeface="Calibri" pitchFamily="34" charset="0"/>
              </a:rPr>
              <a:t>the Government to intervene in creating an entrepreneurship climate to enable MSMEs to </a:t>
            </a:r>
            <a:r>
              <a:rPr lang="en-US" sz="2000" dirty="0">
                <a:cs typeface="Calibri" pitchFamily="34" charset="0"/>
              </a:rPr>
              <a:t>operate in a conducive and competitive environment.</a:t>
            </a:r>
            <a:endParaRPr lang="en-US" sz="2000" b="1" dirty="0">
              <a:sym typeface="+mn-ea"/>
            </a:endParaRPr>
          </a:p>
          <a:p>
            <a:pPr marL="342900" lvl="1" indent="-342900" algn="just" eaLnBrk="1" hangingPunct="1">
              <a:spcBef>
                <a:spcPts val="925"/>
              </a:spcBef>
              <a:buFont typeface="Wingdings" panose="05000000000000000000" charset="0"/>
              <a:buChar char="q"/>
            </a:pPr>
            <a:r>
              <a:rPr lang="en-US" sz="2000" b="1" dirty="0">
                <a:sym typeface="+mn-ea"/>
              </a:rPr>
              <a:t>Population and Housing Census: Implication for National Planning and Economic Development.</a:t>
            </a:r>
            <a:endParaRPr lang="en-GB" sz="2000" b="1" dirty="0">
              <a:ea typeface="Calibri" panose="020F0502020204030204" pitchFamily="34" charset="0"/>
            </a:endParaRPr>
          </a:p>
          <a:p>
            <a:pPr marL="209550" lvl="1" algn="just">
              <a:spcBef>
                <a:spcPts val="925"/>
              </a:spcBef>
            </a:pPr>
            <a:r>
              <a:rPr lang="en-GB" sz="2000" dirty="0">
                <a:solidFill>
                  <a:srgbClr val="292934"/>
                </a:solidFill>
                <a:sym typeface="+mn-ea"/>
              </a:rPr>
              <a:t>The conduct of census in Nigeria </a:t>
            </a:r>
            <a:r>
              <a:rPr lang="en-GB" sz="2000" dirty="0" smtClean="0">
                <a:solidFill>
                  <a:srgbClr val="292934"/>
                </a:solidFill>
                <a:sym typeface="+mn-ea"/>
              </a:rPr>
              <a:t>was recommended</a:t>
            </a:r>
            <a:r>
              <a:rPr lang="en-GB" sz="2000" dirty="0" smtClean="0">
                <a:solidFill>
                  <a:srgbClr val="292934"/>
                </a:solidFill>
                <a:sym typeface="+mn-ea"/>
              </a:rPr>
              <a:t> </a:t>
            </a:r>
            <a:r>
              <a:rPr lang="en-GB" sz="2000" dirty="0">
                <a:solidFill>
                  <a:srgbClr val="292934"/>
                </a:solidFill>
                <a:sym typeface="+mn-ea"/>
              </a:rPr>
              <a:t>to be real-time than every 10 </a:t>
            </a:r>
            <a:r>
              <a:rPr lang="en-GB" sz="2000" dirty="0" smtClean="0">
                <a:solidFill>
                  <a:srgbClr val="292934"/>
                </a:solidFill>
                <a:sym typeface="+mn-ea"/>
              </a:rPr>
              <a:t>years that is obtainable; </a:t>
            </a:r>
            <a:endParaRPr lang="en-GB" sz="2000" dirty="0">
              <a:solidFill>
                <a:srgbClr val="292934"/>
              </a:solidFill>
              <a:sym typeface="+mn-ea"/>
            </a:endParaRPr>
          </a:p>
          <a:p>
            <a:pPr marL="209550" lvl="1" algn="just">
              <a:spcBef>
                <a:spcPts val="925"/>
              </a:spcBef>
            </a:pPr>
            <a:r>
              <a:rPr lang="en-GB" sz="2000" dirty="0">
                <a:solidFill>
                  <a:srgbClr val="292934"/>
                </a:solidFill>
                <a:sym typeface="+mn-ea"/>
              </a:rPr>
              <a:t> Census data contains inconsistencies and discrepancies; however, there is a need for aggregating data from multiple sources. Nigeria should create a robust and integrated data ecosystem, </a:t>
            </a:r>
            <a:r>
              <a:rPr lang="en-GB" sz="2000" dirty="0" smtClean="0">
                <a:solidFill>
                  <a:srgbClr val="292934"/>
                </a:solidFill>
                <a:sym typeface="+mn-ea"/>
              </a:rPr>
              <a:t>has better </a:t>
            </a:r>
            <a:r>
              <a:rPr lang="en-GB" sz="2000" dirty="0">
                <a:solidFill>
                  <a:srgbClr val="292934"/>
                </a:solidFill>
                <a:sym typeface="+mn-ea"/>
              </a:rPr>
              <a:t>inform policy decisions, economic development, and improved service delivery.</a:t>
            </a:r>
            <a:endParaRPr lang="en-GB" sz="2000" b="1" dirty="0">
              <a:ea typeface="Calibri" panose="020F0502020204030204" pitchFamily="34" charset="0"/>
            </a:endParaRPr>
          </a:p>
        </p:txBody>
      </p:sp>
      <p:sp>
        <p:nvSpPr>
          <p:cNvPr id="43013" name="Slide Number Placeholder 1"/>
          <p:cNvSpPr txBox="1">
            <a:spLocks noGrp="1"/>
          </p:cNvSpPr>
          <p:nvPr>
            <p:ph type="sldNum" sz="quarter" idx="12"/>
          </p:nvPr>
        </p:nvSpPr>
        <p:spPr>
          <a:xfrm>
            <a:off x="7981950" y="6251575"/>
            <a:ext cx="2057400" cy="336550"/>
          </a:xfrm>
          <a:noFill/>
          <a:ln>
            <a:noFill/>
          </a:ln>
        </p:spPr>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algn="r" eaLnBrk="1" hangingPunct="1"/>
            <a:fld id="{9A0DB2DC-4C9A-4742-B13C-FB6460FD3503}" type="slidenum">
              <a:rPr lang="en-US" altLang="en-US" sz="1200" b="1" dirty="0">
                <a:solidFill>
                  <a:srgbClr val="FFFFFF"/>
                </a:solidFill>
              </a:rPr>
              <a:pPr lvl="0" algn="r" eaLnBrk="1" hangingPunct="1"/>
              <a:t>9</a:t>
            </a:fld>
            <a:endParaRPr lang="en-US" altLang="en-US" sz="1200" b="1" dirty="0">
              <a:solidFill>
                <a:srgbClr val="FFFFFF"/>
              </a:solidFill>
            </a:endParaRPr>
          </a:p>
        </p:txBody>
      </p:sp>
      <p:pic>
        <p:nvPicPr>
          <p:cNvPr id="43014" name="Picture 10"/>
          <p:cNvPicPr>
            <a:picLocks noChangeAspect="1"/>
          </p:cNvPicPr>
          <p:nvPr/>
        </p:nvPicPr>
        <p:blipFill>
          <a:blip r:embed="rId2"/>
          <a:stretch>
            <a:fillRect/>
          </a:stretch>
        </p:blipFill>
        <p:spPr>
          <a:xfrm>
            <a:off x="1682750" y="6143625"/>
            <a:ext cx="565150" cy="438150"/>
          </a:xfrm>
          <a:prstGeom prst="rect">
            <a:avLst/>
          </a:prstGeom>
          <a:noFill/>
          <a:ln w="9525">
            <a:noFill/>
          </a:ln>
        </p:spPr>
      </p:pic>
      <p:cxnSp>
        <p:nvCxnSpPr>
          <p:cNvPr id="12" name="Straight Connector 11"/>
          <p:cNvCxnSpPr/>
          <p:nvPr/>
        </p:nvCxnSpPr>
        <p:spPr>
          <a:xfrm>
            <a:off x="1524000" y="533400"/>
            <a:ext cx="4859338"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2013 - 2022 Theme" id="{62F939B6-93AF-4DB8-9C6B-D6C7DFDC589F}" vid="{4A3C46E8-61CC-4603-A589-7422A47A8E4A}"/>
    </a:ext>
  </a:extLst>
</a:theme>
</file>

<file path=ppt/theme/theme2.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2013 - 2022 Theme" id="{62F939B6-93AF-4DB8-9C6B-D6C7DFDC589F}" vid="{4A3C46E8-61CC-4603-A589-7422A47A8E4A}"/>
    </a:ext>
  </a:extLst>
</a:theme>
</file>

<file path=ppt/theme/theme3.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2013 - 2022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1553</TotalTime>
  <Words>1977</Words>
  <Application>Microsoft Office PowerPoint</Application>
  <PresentationFormat>Custom</PresentationFormat>
  <Paragraphs>106</Paragraphs>
  <Slides>14</Slides>
  <Notes>2</Notes>
  <HiddenSlides>0</HiddenSlides>
  <MMClips>0</MMClips>
  <ScaleCrop>false</ScaleCrop>
  <HeadingPairs>
    <vt:vector size="4" baseType="variant">
      <vt:variant>
        <vt:lpstr>Theme</vt:lpstr>
      </vt:variant>
      <vt:variant>
        <vt:i4>3</vt:i4>
      </vt:variant>
      <vt:variant>
        <vt:lpstr>Slide Titles</vt:lpstr>
      </vt:variant>
      <vt:variant>
        <vt:i4>14</vt:i4>
      </vt:variant>
    </vt:vector>
  </HeadingPairs>
  <TitlesOfParts>
    <vt:vector size="17" baseType="lpstr">
      <vt:lpstr>1_Office Theme</vt:lpstr>
      <vt:lpstr>2_Office Theme</vt:lpstr>
      <vt:lpstr>Office Theme</vt:lpstr>
      <vt:lpstr>RECAP OF DAY ONE PROCEEDINGS OF 23RD EDITION OF THE JOINT PLANNING BOARD [JPB] MEETING, 2024.</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Nigerian Ministry of Finance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INTERACTIVE SESSION ON 2008 FISCAL STRATEGY</dc:title>
  <dc:creator>Michael Hugman</dc:creator>
  <cp:lastModifiedBy>Temitope Yusuf Olayiwola</cp:lastModifiedBy>
  <cp:revision>1916</cp:revision>
  <cp:lastPrinted>2021-08-04T08:18:00Z</cp:lastPrinted>
  <dcterms:created xsi:type="dcterms:W3CDTF">2007-08-31T13:34:00Z</dcterms:created>
  <dcterms:modified xsi:type="dcterms:W3CDTF">2024-10-09T08:20:15Z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1033-11.2.0.10223</vt:lpwstr>
  </property>
</Properties>
</file>