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2"/>
  </p:notesMasterIdLst>
  <p:sldIdLst>
    <p:sldId id="256" r:id="rId2"/>
    <p:sldId id="338" r:id="rId3"/>
    <p:sldId id="339" r:id="rId4"/>
    <p:sldId id="349" r:id="rId5"/>
    <p:sldId id="351" r:id="rId6"/>
    <p:sldId id="352" r:id="rId7"/>
    <p:sldId id="341" r:id="rId8"/>
    <p:sldId id="355" r:id="rId9"/>
    <p:sldId id="356" r:id="rId10"/>
    <p:sldId id="357" r:id="rId11"/>
  </p:sldIdLst>
  <p:sldSz cx="9906000" cy="6858000" type="A4"/>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D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autoAdjust="0"/>
    <p:restoredTop sz="86420"/>
  </p:normalViewPr>
  <p:slideViewPr>
    <p:cSldViewPr snapToGrid="0" snapToObjects="1">
      <p:cViewPr varScale="1">
        <p:scale>
          <a:sx n="79" d="100"/>
          <a:sy n="79" d="100"/>
        </p:scale>
        <p:origin x="1757" y="72"/>
      </p:cViewPr>
      <p:guideLst>
        <p:guide orient="horz" pos="2160"/>
        <p:guide pos="384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A629AE-EAA3-4FBD-9252-2955E362F030}"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69F31928-2ACB-489D-8D43-BCCD1FD2A110}" type="pres">
      <dgm:prSet presAssocID="{36A629AE-EAA3-4FBD-9252-2955E362F030}" presName="linear" presStyleCnt="0">
        <dgm:presLayoutVars>
          <dgm:dir/>
          <dgm:resizeHandles val="exact"/>
        </dgm:presLayoutVars>
      </dgm:prSet>
      <dgm:spPr/>
    </dgm:pt>
  </dgm:ptLst>
  <dgm:cxnLst>
    <dgm:cxn modelId="{55055B45-B5C7-4275-A120-25695DE14499}" type="presOf" srcId="{36A629AE-EAA3-4FBD-9252-2955E362F030}" destId="{69F31928-2ACB-489D-8D43-BCCD1FD2A110}" srcOrd="0" destOrd="0" presId="urn:microsoft.com/office/officeart/2005/8/layout/vList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A629AE-EAA3-4FBD-9252-2955E362F030}"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69F31928-2ACB-489D-8D43-BCCD1FD2A110}" type="pres">
      <dgm:prSet presAssocID="{36A629AE-EAA3-4FBD-9252-2955E362F030}" presName="linear" presStyleCnt="0">
        <dgm:presLayoutVars>
          <dgm:dir/>
          <dgm:resizeHandles val="exact"/>
        </dgm:presLayoutVars>
      </dgm:prSet>
      <dgm:spPr/>
    </dgm:pt>
  </dgm:ptLst>
  <dgm:cxnLst>
    <dgm:cxn modelId="{F019214A-3329-4D58-ADF3-E8FD990B7890}" type="presOf" srcId="{36A629AE-EAA3-4FBD-9252-2955E362F030}" destId="{69F31928-2ACB-489D-8D43-BCCD1FD2A110}" srcOrd="0" destOrd="0" presId="urn:microsoft.com/office/officeart/2005/8/layout/vList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6A629AE-EAA3-4FBD-9252-2955E362F030}"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69F31928-2ACB-489D-8D43-BCCD1FD2A110}" type="pres">
      <dgm:prSet presAssocID="{36A629AE-EAA3-4FBD-9252-2955E362F030}" presName="linear" presStyleCnt="0">
        <dgm:presLayoutVars>
          <dgm:dir/>
          <dgm:resizeHandles val="exact"/>
        </dgm:presLayoutVars>
      </dgm:prSet>
      <dgm:spPr/>
    </dgm:pt>
  </dgm:ptLst>
  <dgm:cxnLst>
    <dgm:cxn modelId="{4CA28F2C-DA15-426C-969E-633B15BC136D}" type="presOf" srcId="{36A629AE-EAA3-4FBD-9252-2955E362F030}" destId="{69F31928-2ACB-489D-8D43-BCCD1FD2A110}" srcOrd="0" destOrd="0" presId="urn:microsoft.com/office/officeart/2005/8/layout/vList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71800" cy="466725"/>
          </a:xfrm>
          <a:prstGeom prst="rect">
            <a:avLst/>
          </a:prstGeom>
        </p:spPr>
        <p:txBody>
          <a:bodyPr vert="horz" lIns="91424" tIns="45712" rIns="91424" bIns="45712" rtlCol="0"/>
          <a:lstStyle>
            <a:lvl1pPr algn="l">
              <a:defRPr sz="1200"/>
            </a:lvl1pPr>
          </a:lstStyle>
          <a:p>
            <a:endParaRPr lang="en-US"/>
          </a:p>
        </p:txBody>
      </p:sp>
      <p:sp>
        <p:nvSpPr>
          <p:cNvPr id="3" name="Date Placeholder 2"/>
          <p:cNvSpPr>
            <a:spLocks noGrp="1"/>
          </p:cNvSpPr>
          <p:nvPr>
            <p:ph type="dt" idx="1"/>
          </p:nvPr>
        </p:nvSpPr>
        <p:spPr>
          <a:xfrm>
            <a:off x="3884613" y="2"/>
            <a:ext cx="2971800" cy="466725"/>
          </a:xfrm>
          <a:prstGeom prst="rect">
            <a:avLst/>
          </a:prstGeom>
        </p:spPr>
        <p:txBody>
          <a:bodyPr vert="horz" lIns="91424" tIns="45712" rIns="91424" bIns="45712" rtlCol="0"/>
          <a:lstStyle>
            <a:lvl1pPr algn="r">
              <a:defRPr sz="1200"/>
            </a:lvl1pPr>
          </a:lstStyle>
          <a:p>
            <a:fld id="{D30068BA-77BD-6A47-9A87-94B756E40917}" type="datetimeFigureOut">
              <a:rPr lang="en-US" smtClean="0"/>
              <a:pPr/>
              <a:t>9/12/2023</a:t>
            </a:fld>
            <a:endParaRPr lang="en-US"/>
          </a:p>
        </p:txBody>
      </p:sp>
      <p:sp>
        <p:nvSpPr>
          <p:cNvPr id="4" name="Slide Image Placeholder 3"/>
          <p:cNvSpPr>
            <a:spLocks noGrp="1" noRot="1" noChangeAspect="1"/>
          </p:cNvSpPr>
          <p:nvPr>
            <p:ph type="sldImg" idx="2"/>
          </p:nvPr>
        </p:nvSpPr>
        <p:spPr>
          <a:xfrm>
            <a:off x="1163638" y="1162050"/>
            <a:ext cx="4530725" cy="3136900"/>
          </a:xfrm>
          <a:prstGeom prst="rect">
            <a:avLst/>
          </a:prstGeom>
          <a:noFill/>
          <a:ln w="12700">
            <a:solidFill>
              <a:prstClr val="black"/>
            </a:solidFill>
          </a:ln>
        </p:spPr>
        <p:txBody>
          <a:bodyPr vert="horz" lIns="91424" tIns="45712" rIns="91424" bIns="45712" rtlCol="0" anchor="ctr"/>
          <a:lstStyle/>
          <a:p>
            <a:endParaRPr lang="en-US"/>
          </a:p>
        </p:txBody>
      </p:sp>
      <p:sp>
        <p:nvSpPr>
          <p:cNvPr id="5" name="Notes Placeholder 4"/>
          <p:cNvSpPr>
            <a:spLocks noGrp="1"/>
          </p:cNvSpPr>
          <p:nvPr>
            <p:ph type="body" sz="quarter" idx="3"/>
          </p:nvPr>
        </p:nvSpPr>
        <p:spPr>
          <a:xfrm>
            <a:off x="685801" y="4473575"/>
            <a:ext cx="5486400" cy="3660775"/>
          </a:xfrm>
          <a:prstGeom prst="rect">
            <a:avLst/>
          </a:prstGeom>
        </p:spPr>
        <p:txBody>
          <a:bodyPr vert="horz" lIns="91424" tIns="45712" rIns="91424" bIns="4571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7"/>
            <a:ext cx="2971800" cy="466725"/>
          </a:xfrm>
          <a:prstGeom prst="rect">
            <a:avLst/>
          </a:prstGeom>
        </p:spPr>
        <p:txBody>
          <a:bodyPr vert="horz" lIns="91424" tIns="45712" rIns="91424" bIns="45712"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7"/>
            <a:ext cx="2971800" cy="466725"/>
          </a:xfrm>
          <a:prstGeom prst="rect">
            <a:avLst/>
          </a:prstGeom>
        </p:spPr>
        <p:txBody>
          <a:bodyPr vert="horz" lIns="91424" tIns="45712" rIns="91424" bIns="45712" rtlCol="0" anchor="b"/>
          <a:lstStyle>
            <a:lvl1pPr algn="r">
              <a:defRPr sz="1200"/>
            </a:lvl1pPr>
          </a:lstStyle>
          <a:p>
            <a:fld id="{36A6399A-C082-DA4A-A6B6-105B2E233209}" type="slidenum">
              <a:rPr lang="en-US" smtClean="0"/>
              <a:pPr/>
              <a:t>‹#›</a:t>
            </a:fld>
            <a:endParaRPr lang="en-US"/>
          </a:p>
        </p:txBody>
      </p:sp>
    </p:spTree>
    <p:extLst>
      <p:ext uri="{BB962C8B-B14F-4D97-AF65-F5344CB8AC3E}">
        <p14:creationId xmlns:p14="http://schemas.microsoft.com/office/powerpoint/2010/main" val="1246692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3638" y="1162050"/>
            <a:ext cx="453072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A6399A-C082-DA4A-A6B6-105B2E233209}" type="slidenum">
              <a:rPr lang="en-US" smtClean="0"/>
              <a:pPr/>
              <a:t>1</a:t>
            </a:fld>
            <a:endParaRPr lang="en-US"/>
          </a:p>
        </p:txBody>
      </p:sp>
    </p:spTree>
    <p:extLst>
      <p:ext uri="{BB962C8B-B14F-4D97-AF65-F5344CB8AC3E}">
        <p14:creationId xmlns:p14="http://schemas.microsoft.com/office/powerpoint/2010/main" val="170450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2363"/>
            <a:ext cx="74295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BAF56AC-1F4B-4BA6-A076-9528D53BDF1A}" type="datetime1">
              <a:rPr lang="en-US" smtClean="0"/>
              <a:t>9/12/2023</a:t>
            </a:fld>
            <a:endParaRPr lang="en-US"/>
          </a:p>
        </p:txBody>
      </p:sp>
      <p:sp>
        <p:nvSpPr>
          <p:cNvPr id="5" name="Footer Placeholder 4"/>
          <p:cNvSpPr>
            <a:spLocks noGrp="1"/>
          </p:cNvSpPr>
          <p:nvPr>
            <p:ph type="ftr" sz="quarter" idx="11"/>
          </p:nvPr>
        </p:nvSpPr>
        <p:spPr/>
        <p:txBody>
          <a:bodyPr/>
          <a:lstStyle/>
          <a:p>
            <a:r>
              <a:rPr lang="en-US"/>
              <a:t>Ministry of Budget and National Planning (MoBNP)</a:t>
            </a:r>
          </a:p>
        </p:txBody>
      </p:sp>
      <p:sp>
        <p:nvSpPr>
          <p:cNvPr id="6" name="Slide Number Placeholder 5"/>
          <p:cNvSpPr>
            <a:spLocks noGrp="1"/>
          </p:cNvSpPr>
          <p:nvPr>
            <p:ph type="sldNum" sz="quarter" idx="12"/>
          </p:nvPr>
        </p:nvSpPr>
        <p:spPr/>
        <p:txBody>
          <a:bodyPr/>
          <a:lstStyle/>
          <a:p>
            <a:fld id="{16180DA1-E354-EE42-8C52-38E02B210AAD}" type="slidenum">
              <a:rPr lang="en-US" smtClean="0"/>
              <a:pPr/>
              <a:t>‹#›</a:t>
            </a:fld>
            <a:endParaRPr lang="en-US"/>
          </a:p>
        </p:txBody>
      </p:sp>
    </p:spTree>
    <p:extLst>
      <p:ext uri="{BB962C8B-B14F-4D97-AF65-F5344CB8AC3E}">
        <p14:creationId xmlns:p14="http://schemas.microsoft.com/office/powerpoint/2010/main" val="814775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033FE6-DEB8-4B73-93C8-7180BDE5C633}" type="datetime1">
              <a:rPr lang="en-US" smtClean="0"/>
              <a:t>9/12/2023</a:t>
            </a:fld>
            <a:endParaRPr lang="en-US"/>
          </a:p>
        </p:txBody>
      </p:sp>
      <p:sp>
        <p:nvSpPr>
          <p:cNvPr id="5" name="Footer Placeholder 4"/>
          <p:cNvSpPr>
            <a:spLocks noGrp="1"/>
          </p:cNvSpPr>
          <p:nvPr>
            <p:ph type="ftr" sz="quarter" idx="11"/>
          </p:nvPr>
        </p:nvSpPr>
        <p:spPr/>
        <p:txBody>
          <a:bodyPr/>
          <a:lstStyle/>
          <a:p>
            <a:r>
              <a:rPr lang="en-US"/>
              <a:t>Ministry of Budget and National Planning (MoBNP)</a:t>
            </a:r>
          </a:p>
        </p:txBody>
      </p:sp>
      <p:sp>
        <p:nvSpPr>
          <p:cNvPr id="6" name="Slide Number Placeholder 5"/>
          <p:cNvSpPr>
            <a:spLocks noGrp="1"/>
          </p:cNvSpPr>
          <p:nvPr>
            <p:ph type="sldNum" sz="quarter" idx="12"/>
          </p:nvPr>
        </p:nvSpPr>
        <p:spPr/>
        <p:txBody>
          <a:bodyPr/>
          <a:lstStyle/>
          <a:p>
            <a:fld id="{16180DA1-E354-EE42-8C52-38E02B210AAD}" type="slidenum">
              <a:rPr lang="en-US" smtClean="0"/>
              <a:pPr/>
              <a:t>‹#›</a:t>
            </a:fld>
            <a:endParaRPr lang="en-US"/>
          </a:p>
        </p:txBody>
      </p:sp>
    </p:spTree>
    <p:extLst>
      <p:ext uri="{BB962C8B-B14F-4D97-AF65-F5344CB8AC3E}">
        <p14:creationId xmlns:p14="http://schemas.microsoft.com/office/powerpoint/2010/main" val="1441282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365125"/>
            <a:ext cx="2135981"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1037"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E1BA1B-7A6D-45CF-84B0-DC6485782B7C}" type="datetime1">
              <a:rPr lang="en-US" smtClean="0"/>
              <a:t>9/12/2023</a:t>
            </a:fld>
            <a:endParaRPr lang="en-US"/>
          </a:p>
        </p:txBody>
      </p:sp>
      <p:sp>
        <p:nvSpPr>
          <p:cNvPr id="5" name="Footer Placeholder 4"/>
          <p:cNvSpPr>
            <a:spLocks noGrp="1"/>
          </p:cNvSpPr>
          <p:nvPr>
            <p:ph type="ftr" sz="quarter" idx="11"/>
          </p:nvPr>
        </p:nvSpPr>
        <p:spPr/>
        <p:txBody>
          <a:bodyPr/>
          <a:lstStyle/>
          <a:p>
            <a:r>
              <a:rPr lang="en-US"/>
              <a:t>Ministry of Budget and National Planning (MoBNP)</a:t>
            </a:r>
          </a:p>
        </p:txBody>
      </p:sp>
      <p:sp>
        <p:nvSpPr>
          <p:cNvPr id="6" name="Slide Number Placeholder 5"/>
          <p:cNvSpPr>
            <a:spLocks noGrp="1"/>
          </p:cNvSpPr>
          <p:nvPr>
            <p:ph type="sldNum" sz="quarter" idx="12"/>
          </p:nvPr>
        </p:nvSpPr>
        <p:spPr/>
        <p:txBody>
          <a:bodyPr/>
          <a:lstStyle/>
          <a:p>
            <a:fld id="{16180DA1-E354-EE42-8C52-38E02B210AAD}" type="slidenum">
              <a:rPr lang="en-US" smtClean="0"/>
              <a:pPr/>
              <a:t>‹#›</a:t>
            </a:fld>
            <a:endParaRPr lang="en-US"/>
          </a:p>
        </p:txBody>
      </p:sp>
    </p:spTree>
    <p:extLst>
      <p:ext uri="{BB962C8B-B14F-4D97-AF65-F5344CB8AC3E}">
        <p14:creationId xmlns:p14="http://schemas.microsoft.com/office/powerpoint/2010/main" val="16531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3603ED-B6AF-42AC-83FA-44AB2DC8176F}" type="datetime1">
              <a:rPr lang="en-US" smtClean="0"/>
              <a:t>9/12/2023</a:t>
            </a:fld>
            <a:endParaRPr lang="en-US"/>
          </a:p>
        </p:txBody>
      </p:sp>
      <p:sp>
        <p:nvSpPr>
          <p:cNvPr id="5" name="Footer Placeholder 4"/>
          <p:cNvSpPr>
            <a:spLocks noGrp="1"/>
          </p:cNvSpPr>
          <p:nvPr>
            <p:ph type="ftr" sz="quarter" idx="11"/>
          </p:nvPr>
        </p:nvSpPr>
        <p:spPr/>
        <p:txBody>
          <a:bodyPr/>
          <a:lstStyle/>
          <a:p>
            <a:r>
              <a:rPr lang="en-US"/>
              <a:t>Ministry of Budget and National Planning (MoBNP)</a:t>
            </a:r>
          </a:p>
        </p:txBody>
      </p:sp>
      <p:sp>
        <p:nvSpPr>
          <p:cNvPr id="6" name="Slide Number Placeholder 5"/>
          <p:cNvSpPr>
            <a:spLocks noGrp="1"/>
          </p:cNvSpPr>
          <p:nvPr>
            <p:ph type="sldNum" sz="quarter" idx="12"/>
          </p:nvPr>
        </p:nvSpPr>
        <p:spPr/>
        <p:txBody>
          <a:bodyPr/>
          <a:lstStyle/>
          <a:p>
            <a:fld id="{16180DA1-E354-EE42-8C52-38E02B210AAD}" type="slidenum">
              <a:rPr lang="en-US" smtClean="0"/>
              <a:pPr/>
              <a:t>‹#›</a:t>
            </a:fld>
            <a:endParaRPr lang="en-US"/>
          </a:p>
        </p:txBody>
      </p:sp>
    </p:spTree>
    <p:extLst>
      <p:ext uri="{BB962C8B-B14F-4D97-AF65-F5344CB8AC3E}">
        <p14:creationId xmlns:p14="http://schemas.microsoft.com/office/powerpoint/2010/main" val="1458777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8" y="1709738"/>
            <a:ext cx="8543925"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75878" y="4589464"/>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BB05F2-CAF6-469B-BA79-CC90D6B90896}" type="datetime1">
              <a:rPr lang="en-US" smtClean="0"/>
              <a:t>9/12/2023</a:t>
            </a:fld>
            <a:endParaRPr lang="en-US"/>
          </a:p>
        </p:txBody>
      </p:sp>
      <p:sp>
        <p:nvSpPr>
          <p:cNvPr id="5" name="Footer Placeholder 4"/>
          <p:cNvSpPr>
            <a:spLocks noGrp="1"/>
          </p:cNvSpPr>
          <p:nvPr>
            <p:ph type="ftr" sz="quarter" idx="11"/>
          </p:nvPr>
        </p:nvSpPr>
        <p:spPr/>
        <p:txBody>
          <a:bodyPr/>
          <a:lstStyle/>
          <a:p>
            <a:r>
              <a:rPr lang="en-US"/>
              <a:t>Ministry of Budget and National Planning (MoBNP)</a:t>
            </a:r>
          </a:p>
        </p:txBody>
      </p:sp>
      <p:sp>
        <p:nvSpPr>
          <p:cNvPr id="6" name="Slide Number Placeholder 5"/>
          <p:cNvSpPr>
            <a:spLocks noGrp="1"/>
          </p:cNvSpPr>
          <p:nvPr>
            <p:ph type="sldNum" sz="quarter" idx="12"/>
          </p:nvPr>
        </p:nvSpPr>
        <p:spPr/>
        <p:txBody>
          <a:bodyPr/>
          <a:lstStyle/>
          <a:p>
            <a:fld id="{16180DA1-E354-EE42-8C52-38E02B210AAD}" type="slidenum">
              <a:rPr lang="en-US" smtClean="0"/>
              <a:pPr/>
              <a:t>‹#›</a:t>
            </a:fld>
            <a:endParaRPr lang="en-US"/>
          </a:p>
        </p:txBody>
      </p:sp>
    </p:spTree>
    <p:extLst>
      <p:ext uri="{BB962C8B-B14F-4D97-AF65-F5344CB8AC3E}">
        <p14:creationId xmlns:p14="http://schemas.microsoft.com/office/powerpoint/2010/main" val="2007237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72F4C7-FF9D-4C64-A2EB-A14D634CA527}" type="datetime1">
              <a:rPr lang="en-US" smtClean="0"/>
              <a:t>9/12/2023</a:t>
            </a:fld>
            <a:endParaRPr lang="en-US"/>
          </a:p>
        </p:txBody>
      </p:sp>
      <p:sp>
        <p:nvSpPr>
          <p:cNvPr id="6" name="Footer Placeholder 5"/>
          <p:cNvSpPr>
            <a:spLocks noGrp="1"/>
          </p:cNvSpPr>
          <p:nvPr>
            <p:ph type="ftr" sz="quarter" idx="11"/>
          </p:nvPr>
        </p:nvSpPr>
        <p:spPr/>
        <p:txBody>
          <a:bodyPr/>
          <a:lstStyle/>
          <a:p>
            <a:r>
              <a:rPr lang="en-US"/>
              <a:t>Ministry of Budget and National Planning (MoBNP)</a:t>
            </a:r>
          </a:p>
        </p:txBody>
      </p:sp>
      <p:sp>
        <p:nvSpPr>
          <p:cNvPr id="7" name="Slide Number Placeholder 6"/>
          <p:cNvSpPr>
            <a:spLocks noGrp="1"/>
          </p:cNvSpPr>
          <p:nvPr>
            <p:ph type="sldNum" sz="quarter" idx="12"/>
          </p:nvPr>
        </p:nvSpPr>
        <p:spPr/>
        <p:txBody>
          <a:bodyPr/>
          <a:lstStyle/>
          <a:p>
            <a:fld id="{16180DA1-E354-EE42-8C52-38E02B210AAD}" type="slidenum">
              <a:rPr lang="en-US" smtClean="0"/>
              <a:pPr/>
              <a:t>‹#›</a:t>
            </a:fld>
            <a:endParaRPr lang="en-US"/>
          </a:p>
        </p:txBody>
      </p:sp>
    </p:spTree>
    <p:extLst>
      <p:ext uri="{BB962C8B-B14F-4D97-AF65-F5344CB8AC3E}">
        <p14:creationId xmlns:p14="http://schemas.microsoft.com/office/powerpoint/2010/main" val="823564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6"/>
            <a:ext cx="8543925" cy="1325563"/>
          </a:xfrm>
        </p:spPr>
        <p:txBody>
          <a:bodyPr/>
          <a:lstStyle/>
          <a:p>
            <a:r>
              <a:rPr lang="en-US"/>
              <a:t>Click to edit Master title style</a:t>
            </a:r>
          </a:p>
        </p:txBody>
      </p:sp>
      <p:sp>
        <p:nvSpPr>
          <p:cNvPr id="3" name="Text Placeholder 2"/>
          <p:cNvSpPr>
            <a:spLocks noGrp="1"/>
          </p:cNvSpPr>
          <p:nvPr>
            <p:ph type="body" idx="1"/>
          </p:nvPr>
        </p:nvSpPr>
        <p:spPr>
          <a:xfrm>
            <a:off x="682328"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8"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5E8A67-C0E5-452A-AB33-4686E2A4B98B}" type="datetime1">
              <a:rPr lang="en-US" smtClean="0"/>
              <a:t>9/12/2023</a:t>
            </a:fld>
            <a:endParaRPr lang="en-US"/>
          </a:p>
        </p:txBody>
      </p:sp>
      <p:sp>
        <p:nvSpPr>
          <p:cNvPr id="8" name="Footer Placeholder 7"/>
          <p:cNvSpPr>
            <a:spLocks noGrp="1"/>
          </p:cNvSpPr>
          <p:nvPr>
            <p:ph type="ftr" sz="quarter" idx="11"/>
          </p:nvPr>
        </p:nvSpPr>
        <p:spPr/>
        <p:txBody>
          <a:bodyPr/>
          <a:lstStyle/>
          <a:p>
            <a:r>
              <a:rPr lang="en-US"/>
              <a:t>Ministry of Budget and National Planning (MoBNP)</a:t>
            </a:r>
          </a:p>
        </p:txBody>
      </p:sp>
      <p:sp>
        <p:nvSpPr>
          <p:cNvPr id="9" name="Slide Number Placeholder 8"/>
          <p:cNvSpPr>
            <a:spLocks noGrp="1"/>
          </p:cNvSpPr>
          <p:nvPr>
            <p:ph type="sldNum" sz="quarter" idx="12"/>
          </p:nvPr>
        </p:nvSpPr>
        <p:spPr/>
        <p:txBody>
          <a:bodyPr/>
          <a:lstStyle/>
          <a:p>
            <a:fld id="{16180DA1-E354-EE42-8C52-38E02B210AAD}" type="slidenum">
              <a:rPr lang="en-US" smtClean="0"/>
              <a:pPr/>
              <a:t>‹#›</a:t>
            </a:fld>
            <a:endParaRPr lang="en-US"/>
          </a:p>
        </p:txBody>
      </p:sp>
    </p:spTree>
    <p:extLst>
      <p:ext uri="{BB962C8B-B14F-4D97-AF65-F5344CB8AC3E}">
        <p14:creationId xmlns:p14="http://schemas.microsoft.com/office/powerpoint/2010/main" val="111543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5E92CA2-0271-4507-9681-B0B2E096184D}" type="datetime1">
              <a:rPr lang="en-US" smtClean="0"/>
              <a:t>9/12/2023</a:t>
            </a:fld>
            <a:endParaRPr lang="en-US"/>
          </a:p>
        </p:txBody>
      </p:sp>
      <p:sp>
        <p:nvSpPr>
          <p:cNvPr id="4" name="Footer Placeholder 3"/>
          <p:cNvSpPr>
            <a:spLocks noGrp="1"/>
          </p:cNvSpPr>
          <p:nvPr>
            <p:ph type="ftr" sz="quarter" idx="11"/>
          </p:nvPr>
        </p:nvSpPr>
        <p:spPr/>
        <p:txBody>
          <a:bodyPr/>
          <a:lstStyle/>
          <a:p>
            <a:r>
              <a:rPr lang="en-US"/>
              <a:t>Ministry of Budget and National Planning (MoBNP)</a:t>
            </a:r>
          </a:p>
        </p:txBody>
      </p:sp>
      <p:sp>
        <p:nvSpPr>
          <p:cNvPr id="5" name="Slide Number Placeholder 4"/>
          <p:cNvSpPr>
            <a:spLocks noGrp="1"/>
          </p:cNvSpPr>
          <p:nvPr>
            <p:ph type="sldNum" sz="quarter" idx="12"/>
          </p:nvPr>
        </p:nvSpPr>
        <p:spPr/>
        <p:txBody>
          <a:bodyPr/>
          <a:lstStyle/>
          <a:p>
            <a:fld id="{16180DA1-E354-EE42-8C52-38E02B210AAD}" type="slidenum">
              <a:rPr lang="en-US" smtClean="0"/>
              <a:pPr/>
              <a:t>‹#›</a:t>
            </a:fld>
            <a:endParaRPr lang="en-US"/>
          </a:p>
        </p:txBody>
      </p:sp>
    </p:spTree>
    <p:extLst>
      <p:ext uri="{BB962C8B-B14F-4D97-AF65-F5344CB8AC3E}">
        <p14:creationId xmlns:p14="http://schemas.microsoft.com/office/powerpoint/2010/main" val="1784484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36B8C9-4E1F-4A78-B842-E9602CBE51FC}" type="datetime1">
              <a:rPr lang="en-US" smtClean="0"/>
              <a:t>9/12/2023</a:t>
            </a:fld>
            <a:endParaRPr lang="en-US"/>
          </a:p>
        </p:txBody>
      </p:sp>
      <p:sp>
        <p:nvSpPr>
          <p:cNvPr id="3" name="Footer Placeholder 2"/>
          <p:cNvSpPr>
            <a:spLocks noGrp="1"/>
          </p:cNvSpPr>
          <p:nvPr>
            <p:ph type="ftr" sz="quarter" idx="11"/>
          </p:nvPr>
        </p:nvSpPr>
        <p:spPr/>
        <p:txBody>
          <a:bodyPr/>
          <a:lstStyle/>
          <a:p>
            <a:r>
              <a:rPr lang="en-US"/>
              <a:t>Ministry of Budget and National Planning (MoBNP)</a:t>
            </a:r>
          </a:p>
        </p:txBody>
      </p:sp>
      <p:sp>
        <p:nvSpPr>
          <p:cNvPr id="4" name="Slide Number Placeholder 3"/>
          <p:cNvSpPr>
            <a:spLocks noGrp="1"/>
          </p:cNvSpPr>
          <p:nvPr>
            <p:ph type="sldNum" sz="quarter" idx="12"/>
          </p:nvPr>
        </p:nvSpPr>
        <p:spPr/>
        <p:txBody>
          <a:bodyPr/>
          <a:lstStyle/>
          <a:p>
            <a:fld id="{16180DA1-E354-EE42-8C52-38E02B210AAD}" type="slidenum">
              <a:rPr lang="en-US" smtClean="0"/>
              <a:pPr/>
              <a:t>‹#›</a:t>
            </a:fld>
            <a:endParaRPr lang="en-US"/>
          </a:p>
        </p:txBody>
      </p:sp>
    </p:spTree>
    <p:extLst>
      <p:ext uri="{BB962C8B-B14F-4D97-AF65-F5344CB8AC3E}">
        <p14:creationId xmlns:p14="http://schemas.microsoft.com/office/powerpoint/2010/main" val="74243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83E5A8-C6BA-4B79-83F3-18C084E3065E}" type="datetime1">
              <a:rPr lang="en-US" smtClean="0"/>
              <a:t>9/12/2023</a:t>
            </a:fld>
            <a:endParaRPr lang="en-US"/>
          </a:p>
        </p:txBody>
      </p:sp>
      <p:sp>
        <p:nvSpPr>
          <p:cNvPr id="6" name="Footer Placeholder 5"/>
          <p:cNvSpPr>
            <a:spLocks noGrp="1"/>
          </p:cNvSpPr>
          <p:nvPr>
            <p:ph type="ftr" sz="quarter" idx="11"/>
          </p:nvPr>
        </p:nvSpPr>
        <p:spPr/>
        <p:txBody>
          <a:bodyPr/>
          <a:lstStyle/>
          <a:p>
            <a:r>
              <a:rPr lang="en-US"/>
              <a:t>Ministry of Budget and National Planning (MoBNP)</a:t>
            </a:r>
          </a:p>
        </p:txBody>
      </p:sp>
      <p:sp>
        <p:nvSpPr>
          <p:cNvPr id="7" name="Slide Number Placeholder 6"/>
          <p:cNvSpPr>
            <a:spLocks noGrp="1"/>
          </p:cNvSpPr>
          <p:nvPr>
            <p:ph type="sldNum" sz="quarter" idx="12"/>
          </p:nvPr>
        </p:nvSpPr>
        <p:spPr/>
        <p:txBody>
          <a:bodyPr/>
          <a:lstStyle/>
          <a:p>
            <a:fld id="{16180DA1-E354-EE42-8C52-38E02B210AAD}" type="slidenum">
              <a:rPr lang="en-US" smtClean="0"/>
              <a:pPr/>
              <a:t>‹#›</a:t>
            </a:fld>
            <a:endParaRPr lang="en-US"/>
          </a:p>
        </p:txBody>
      </p:sp>
    </p:spTree>
    <p:extLst>
      <p:ext uri="{BB962C8B-B14F-4D97-AF65-F5344CB8AC3E}">
        <p14:creationId xmlns:p14="http://schemas.microsoft.com/office/powerpoint/2010/main" val="114807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421134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1FD4AD-0ED3-4E36-B3A5-D603526CD795}" type="datetime1">
              <a:rPr lang="en-US" smtClean="0"/>
              <a:t>9/12/2023</a:t>
            </a:fld>
            <a:endParaRPr lang="en-US"/>
          </a:p>
        </p:txBody>
      </p:sp>
      <p:sp>
        <p:nvSpPr>
          <p:cNvPr id="6" name="Footer Placeholder 5"/>
          <p:cNvSpPr>
            <a:spLocks noGrp="1"/>
          </p:cNvSpPr>
          <p:nvPr>
            <p:ph type="ftr" sz="quarter" idx="11"/>
          </p:nvPr>
        </p:nvSpPr>
        <p:spPr/>
        <p:txBody>
          <a:bodyPr/>
          <a:lstStyle/>
          <a:p>
            <a:r>
              <a:rPr lang="en-US"/>
              <a:t>Ministry of Budget and National Planning (MoBNP)</a:t>
            </a:r>
          </a:p>
        </p:txBody>
      </p:sp>
      <p:sp>
        <p:nvSpPr>
          <p:cNvPr id="7" name="Slide Number Placeholder 6"/>
          <p:cNvSpPr>
            <a:spLocks noGrp="1"/>
          </p:cNvSpPr>
          <p:nvPr>
            <p:ph type="sldNum" sz="quarter" idx="12"/>
          </p:nvPr>
        </p:nvSpPr>
        <p:spPr/>
        <p:txBody>
          <a:bodyPr/>
          <a:lstStyle/>
          <a:p>
            <a:fld id="{16180DA1-E354-EE42-8C52-38E02B210AAD}" type="slidenum">
              <a:rPr lang="en-US" smtClean="0"/>
              <a:pPr/>
              <a:t>‹#›</a:t>
            </a:fld>
            <a:endParaRPr lang="en-US"/>
          </a:p>
        </p:txBody>
      </p:sp>
    </p:spTree>
    <p:extLst>
      <p:ext uri="{BB962C8B-B14F-4D97-AF65-F5344CB8AC3E}">
        <p14:creationId xmlns:p14="http://schemas.microsoft.com/office/powerpoint/2010/main" val="1137522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B8F918-BEB6-457E-8AC8-169DFCEA0A65}" type="datetime1">
              <a:rPr lang="en-US" smtClean="0"/>
              <a:t>9/12/2023</a:t>
            </a:fld>
            <a:endParaRPr lang="en-US"/>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Ministry of Budget and National Planning (MoBNP)</a:t>
            </a:r>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80DA1-E354-EE42-8C52-38E02B210AAD}" type="slidenum">
              <a:rPr lang="en-US" smtClean="0"/>
              <a:pPr/>
              <a:t>‹#›</a:t>
            </a:fld>
            <a:endParaRPr lang="en-US"/>
          </a:p>
        </p:txBody>
      </p:sp>
    </p:spTree>
    <p:extLst>
      <p:ext uri="{BB962C8B-B14F-4D97-AF65-F5344CB8AC3E}">
        <p14:creationId xmlns:p14="http://schemas.microsoft.com/office/powerpoint/2010/main" val="1337066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3.xml"/><Relationship Id="rId3" Type="http://schemas.microsoft.com/office/2007/relationships/hdphoto" Target="../media/hdphoto1.wdp"/><Relationship Id="rId7" Type="http://schemas.openxmlformats.org/officeDocument/2006/relationships/diagramColors" Target="../diagrams/colors3.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microsoft.com/office/2007/relationships/hdphoto" Target="../media/hdphoto1.wdp"/><Relationship Id="rId7" Type="http://schemas.openxmlformats.org/officeDocument/2006/relationships/diagramColors" Target="../diagrams/colors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8" Type="http://schemas.microsoft.com/office/2007/relationships/diagramDrawing" Target="../diagrams/drawing2.xml"/><Relationship Id="rId3" Type="http://schemas.microsoft.com/office/2007/relationships/hdphoto" Target="../media/hdphoto1.wdp"/><Relationship Id="rId7" Type="http://schemas.openxmlformats.org/officeDocument/2006/relationships/diagramColors" Target="../diagrams/colors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5192"/>
            <a:ext cx="9906000" cy="595745"/>
          </a:xfrm>
          <a:prstGeom prst="rect">
            <a:avLst/>
          </a:prstGeom>
          <a:solidFill>
            <a:srgbClr val="00B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40633" y="1426142"/>
            <a:ext cx="9114382" cy="4212755"/>
          </a:xfrm>
        </p:spPr>
        <p:txBody>
          <a:bodyPr>
            <a:normAutofit fontScale="90000"/>
          </a:bodyPr>
          <a:lstStyle/>
          <a:p>
            <a:pPr>
              <a:lnSpc>
                <a:spcPct val="100000"/>
              </a:lnSpc>
            </a:pPr>
            <a:r>
              <a:rPr lang="en-US" sz="3600" b="1" dirty="0">
                <a:solidFill>
                  <a:schemeClr val="accent2">
                    <a:lumMod val="50000"/>
                  </a:schemeClr>
                </a:solidFill>
                <a:latin typeface="Algerian" pitchFamily="82" charset="0"/>
              </a:rPr>
              <a:t>Status of implementation of resolutions </a:t>
            </a:r>
            <a:br>
              <a:rPr lang="en-US" sz="3600" dirty="0">
                <a:latin typeface="Algerian" pitchFamily="82" charset="0"/>
              </a:rPr>
            </a:br>
            <a:r>
              <a:rPr lang="en-US" sz="3000" dirty="0">
                <a:latin typeface="Algerian" pitchFamily="82" charset="0"/>
              </a:rPr>
              <a:t>REACHED</a:t>
            </a:r>
            <a:r>
              <a:rPr lang="en-US" sz="3600" dirty="0">
                <a:latin typeface="Algerian" pitchFamily="82" charset="0"/>
              </a:rPr>
              <a:t> </a:t>
            </a:r>
            <a:r>
              <a:rPr lang="en-US" sz="3000" dirty="0">
                <a:latin typeface="Algerian" pitchFamily="82" charset="0"/>
              </a:rPr>
              <a:t>at the 21</a:t>
            </a:r>
            <a:r>
              <a:rPr lang="en-US" sz="3000" baseline="30000" dirty="0">
                <a:latin typeface="Algerian" pitchFamily="82" charset="0"/>
              </a:rPr>
              <a:t>ST</a:t>
            </a:r>
            <a:r>
              <a:rPr lang="en-US" sz="3000" dirty="0">
                <a:latin typeface="Algerian" pitchFamily="82" charset="0"/>
              </a:rPr>
              <a:t> EDITION OF JPB/NCDP MEETINGS</a:t>
            </a:r>
            <a:br>
              <a:rPr lang="en-US" sz="3000" dirty="0">
                <a:latin typeface="Algerian" pitchFamily="82" charset="0"/>
              </a:rPr>
            </a:br>
            <a:r>
              <a:rPr lang="en-US" sz="3000" dirty="0">
                <a:latin typeface="Algerian" pitchFamily="82" charset="0"/>
              </a:rPr>
              <a:t>BY </a:t>
            </a:r>
            <a:br>
              <a:rPr lang="en-US" sz="3000" dirty="0">
                <a:latin typeface="Algerian" pitchFamily="82" charset="0"/>
              </a:rPr>
            </a:br>
            <a:r>
              <a:rPr lang="en-US" sz="3000" dirty="0">
                <a:latin typeface="Algerian" pitchFamily="82" charset="0"/>
              </a:rPr>
              <a:t>DR. (MRS.) GLORIA AHMED</a:t>
            </a:r>
            <a:br>
              <a:rPr lang="en-US" sz="3000" dirty="0">
                <a:latin typeface="Algerian" pitchFamily="82" charset="0"/>
              </a:rPr>
            </a:br>
            <a:r>
              <a:rPr lang="en-US" sz="2000" dirty="0">
                <a:latin typeface="Algerian" pitchFamily="82" charset="0"/>
              </a:rPr>
              <a:t>(</a:t>
            </a:r>
            <a:r>
              <a:rPr lang="en-US" sz="2000" i="1" dirty="0">
                <a:latin typeface="Algerian" pitchFamily="82" charset="0"/>
              </a:rPr>
              <a:t>Director, Special Duties/</a:t>
            </a:r>
            <a:r>
              <a:rPr lang="en-US" sz="2000" i="1" dirty="0" err="1">
                <a:latin typeface="Algerian" pitchFamily="82" charset="0"/>
              </a:rPr>
              <a:t>nec</a:t>
            </a:r>
            <a:r>
              <a:rPr lang="en-US" sz="2000" i="1" dirty="0">
                <a:latin typeface="Algerian" pitchFamily="82" charset="0"/>
              </a:rPr>
              <a:t> secretariat</a:t>
            </a:r>
            <a:r>
              <a:rPr lang="en-US" sz="2000" dirty="0">
                <a:latin typeface="Algerian" pitchFamily="82" charset="0"/>
              </a:rPr>
              <a:t>) </a:t>
            </a:r>
            <a:br>
              <a:rPr lang="en-US" sz="3000" dirty="0">
                <a:latin typeface="Algerian" pitchFamily="82" charset="0"/>
              </a:rPr>
            </a:br>
            <a:r>
              <a:rPr lang="en-US" sz="3000" dirty="0">
                <a:latin typeface="Algerian" pitchFamily="82" charset="0"/>
              </a:rPr>
              <a:t>AT</a:t>
            </a:r>
            <a:br>
              <a:rPr lang="en-US" sz="3000" dirty="0">
                <a:latin typeface="Algerian" pitchFamily="82" charset="0"/>
              </a:rPr>
            </a:br>
            <a:r>
              <a:rPr lang="en-US" sz="3000" dirty="0">
                <a:latin typeface="Algerian" pitchFamily="82" charset="0"/>
              </a:rPr>
              <a:t> THE 22</a:t>
            </a:r>
            <a:r>
              <a:rPr lang="en-US" sz="3000" baseline="30000" dirty="0">
                <a:latin typeface="Algerian" pitchFamily="82" charset="0"/>
              </a:rPr>
              <a:t>ND</a:t>
            </a:r>
            <a:r>
              <a:rPr lang="en-US" sz="3000" dirty="0">
                <a:latin typeface="Algerian" pitchFamily="82" charset="0"/>
              </a:rPr>
              <a:t> EDITION OF JPB/NCDP, OSOGBO, OSUN STATE</a:t>
            </a:r>
            <a:br>
              <a:rPr lang="en-US" sz="3000" dirty="0">
                <a:latin typeface="Algerian" pitchFamily="82" charset="0"/>
              </a:rPr>
            </a:br>
            <a:r>
              <a:rPr lang="en-US" sz="3000" dirty="0">
                <a:solidFill>
                  <a:srgbClr val="C00000"/>
                </a:solidFill>
                <a:latin typeface="Algerian" pitchFamily="82" charset="0"/>
              </a:rPr>
              <a:t>TUESDAY, 12</a:t>
            </a:r>
            <a:r>
              <a:rPr lang="en-US" sz="3000" baseline="30000" dirty="0">
                <a:solidFill>
                  <a:srgbClr val="C00000"/>
                </a:solidFill>
                <a:latin typeface="Algerian" pitchFamily="82" charset="0"/>
              </a:rPr>
              <a:t>TH</a:t>
            </a:r>
            <a:r>
              <a:rPr lang="en-US" sz="3000" dirty="0">
                <a:solidFill>
                  <a:srgbClr val="C00000"/>
                </a:solidFill>
                <a:latin typeface="Algerian" pitchFamily="82" charset="0"/>
              </a:rPr>
              <a:t> 2023</a:t>
            </a:r>
            <a:endParaRPr lang="en-US" sz="3000" b="1" dirty="0">
              <a:solidFill>
                <a:srgbClr val="C00000"/>
              </a:solidFill>
              <a:latin typeface="Algerian" pitchFamily="82" charset="0"/>
              <a:ea typeface="Garamond" charset="0"/>
              <a:cs typeface="Garamond" charset="0"/>
            </a:endParaRPr>
          </a:p>
        </p:txBody>
      </p:sp>
      <p:sp>
        <p:nvSpPr>
          <p:cNvPr id="5" name="Rectangle 4"/>
          <p:cNvSpPr/>
          <p:nvPr/>
        </p:nvSpPr>
        <p:spPr>
          <a:xfrm>
            <a:off x="0" y="6248401"/>
            <a:ext cx="9906000" cy="595745"/>
          </a:xfrm>
          <a:prstGeom prst="rect">
            <a:avLst/>
          </a:prstGeom>
          <a:solidFill>
            <a:srgbClr val="00B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txBox="1">
            <a:spLocks/>
          </p:cNvSpPr>
          <p:nvPr/>
        </p:nvSpPr>
        <p:spPr>
          <a:xfrm>
            <a:off x="1207477" y="4747846"/>
            <a:ext cx="8311661" cy="135987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buClr>
                <a:schemeClr val="accent1"/>
              </a:buClr>
              <a:buSzPct val="65000"/>
            </a:pPr>
            <a:endParaRPr lang="en-US" altLang="en-US" b="1" dirty="0">
              <a:latin typeface="+mj-lt"/>
            </a:endParaRPr>
          </a:p>
        </p:txBody>
      </p:sp>
      <p:pic>
        <p:nvPicPr>
          <p:cNvPr id="16" name="Picture 15"/>
          <p:cNvPicPr>
            <a:picLocks noChangeAspect="1"/>
          </p:cNvPicPr>
          <p:nvPr/>
        </p:nvPicPr>
        <p:blipFill>
          <a:blip r:embed="rId3"/>
          <a:stretch>
            <a:fillRect/>
          </a:stretch>
        </p:blipFill>
        <p:spPr>
          <a:xfrm>
            <a:off x="4497422" y="552175"/>
            <a:ext cx="1095982" cy="873967"/>
          </a:xfrm>
          <a:prstGeom prst="rect">
            <a:avLst/>
          </a:prstGeom>
        </p:spPr>
      </p:pic>
    </p:spTree>
    <p:extLst>
      <p:ext uri="{BB962C8B-B14F-4D97-AF65-F5344CB8AC3E}">
        <p14:creationId xmlns:p14="http://schemas.microsoft.com/office/powerpoint/2010/main" val="1567758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1"/>
          <p:cNvSpPr txBox="1">
            <a:spLocks/>
          </p:cNvSpPr>
          <p:nvPr/>
        </p:nvSpPr>
        <p:spPr>
          <a:xfrm>
            <a:off x="1198011" y="250907"/>
            <a:ext cx="8543925" cy="7650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solidFill>
                <a:srgbClr val="C00000"/>
              </a:solidFill>
              <a:latin typeface="+mn-lt"/>
            </a:endParaRPr>
          </a:p>
        </p:txBody>
      </p:sp>
      <p:cxnSp>
        <p:nvCxnSpPr>
          <p:cNvPr id="43" name="Straight Connector 42"/>
          <p:cNvCxnSpPr/>
          <p:nvPr/>
        </p:nvCxnSpPr>
        <p:spPr>
          <a:xfrm>
            <a:off x="983227" y="1091275"/>
            <a:ext cx="837178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1" y="0"/>
            <a:ext cx="969963" cy="6858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backgroundRemoval t="0" b="98788" l="0" r="100000"/>
                    </a14:imgEffect>
                  </a14:imgLayer>
                </a14:imgProps>
              </a:ext>
            </a:extLst>
          </a:blip>
          <a:stretch>
            <a:fillRect/>
          </a:stretch>
        </p:blipFill>
        <p:spPr>
          <a:xfrm>
            <a:off x="-2815" y="2859788"/>
            <a:ext cx="960817" cy="929117"/>
          </a:xfrm>
          <a:prstGeom prst="rect">
            <a:avLst/>
          </a:prstGeom>
        </p:spPr>
      </p:pic>
      <p:sp>
        <p:nvSpPr>
          <p:cNvPr id="37" name="Content Placeholder 2"/>
          <p:cNvSpPr>
            <a:spLocks noGrp="1"/>
          </p:cNvSpPr>
          <p:nvPr>
            <p:ph idx="1"/>
          </p:nvPr>
        </p:nvSpPr>
        <p:spPr>
          <a:xfrm>
            <a:off x="1198011" y="1423679"/>
            <a:ext cx="8543925" cy="5138937"/>
          </a:xfrm>
        </p:spPr>
        <p:txBody>
          <a:bodyPr>
            <a:normAutofit/>
          </a:bodyPr>
          <a:lstStyle/>
          <a:p>
            <a:pPr lvl="0"/>
            <a:endParaRPr lang="en-US" dirty="0"/>
          </a:p>
          <a:p>
            <a:pPr lvl="1"/>
            <a:endParaRPr lang="en-US" dirty="0"/>
          </a:p>
          <a:p>
            <a:pPr lvl="1"/>
            <a:endParaRPr lang="en-US" dirty="0"/>
          </a:p>
          <a:p>
            <a:pPr marL="0" lvl="0" indent="0">
              <a:spcBef>
                <a:spcPts val="0"/>
              </a:spcBef>
              <a:spcAft>
                <a:spcPts val="1200"/>
              </a:spcAft>
              <a:buNone/>
            </a:pPr>
            <a:endParaRPr lang="en-US" sz="4000" dirty="0"/>
          </a:p>
          <a:p>
            <a:pPr lvl="0">
              <a:spcBef>
                <a:spcPts val="0"/>
              </a:spcBef>
              <a:spcAft>
                <a:spcPts val="1200"/>
              </a:spcAft>
            </a:pPr>
            <a:endParaRPr lang="en-US" sz="4000" dirty="0"/>
          </a:p>
        </p:txBody>
      </p:sp>
      <p:sp>
        <p:nvSpPr>
          <p:cNvPr id="2" name="Slide Number Placeholder 1"/>
          <p:cNvSpPr>
            <a:spLocks noGrp="1"/>
          </p:cNvSpPr>
          <p:nvPr>
            <p:ph type="sldNum" sz="quarter" idx="12"/>
          </p:nvPr>
        </p:nvSpPr>
        <p:spPr/>
        <p:txBody>
          <a:bodyPr/>
          <a:lstStyle/>
          <a:p>
            <a:fld id="{16180DA1-E354-EE42-8C52-38E02B210AAD}" type="slidenum">
              <a:rPr lang="en-US" smtClean="0"/>
              <a:pPr/>
              <a:t>10</a:t>
            </a:fld>
            <a:endParaRPr lang="en-US"/>
          </a:p>
        </p:txBody>
      </p:sp>
      <p:sp>
        <p:nvSpPr>
          <p:cNvPr id="3" name="Footer Placeholder 2"/>
          <p:cNvSpPr>
            <a:spLocks noGrp="1"/>
          </p:cNvSpPr>
          <p:nvPr>
            <p:ph type="ftr" sz="quarter" idx="11"/>
          </p:nvPr>
        </p:nvSpPr>
        <p:spPr/>
        <p:txBody>
          <a:bodyPr/>
          <a:lstStyle/>
          <a:p>
            <a:endParaRPr lang="en-US" dirty="0"/>
          </a:p>
        </p:txBody>
      </p:sp>
      <p:graphicFrame>
        <p:nvGraphicFramePr>
          <p:cNvPr id="9" name="Diagram 8"/>
          <p:cNvGraphicFramePr/>
          <p:nvPr>
            <p:extLst>
              <p:ext uri="{D42A27DB-BD31-4B8C-83A1-F6EECF244321}">
                <p14:modId xmlns:p14="http://schemas.microsoft.com/office/powerpoint/2010/main" val="1738510746"/>
              </p:ext>
            </p:extLst>
          </p:nvPr>
        </p:nvGraphicFramePr>
        <p:xfrm>
          <a:off x="1052424" y="1236274"/>
          <a:ext cx="8689512" cy="46186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p:cNvSpPr txBox="1"/>
          <p:nvPr/>
        </p:nvSpPr>
        <p:spPr>
          <a:xfrm>
            <a:off x="1838325" y="3429000"/>
            <a:ext cx="6619875" cy="1384995"/>
          </a:xfrm>
          <a:prstGeom prst="rect">
            <a:avLst/>
          </a:prstGeom>
          <a:noFill/>
        </p:spPr>
        <p:txBody>
          <a:bodyPr wrap="square" rtlCol="0">
            <a:spAutoFit/>
          </a:bodyPr>
          <a:lstStyle/>
          <a:p>
            <a:pPr algn="ctr"/>
            <a:r>
              <a:rPr lang="en-US" sz="6600" b="1" i="1" dirty="0">
                <a:latin typeface="Arial Narrow" pitchFamily="34" charset="0"/>
              </a:rPr>
              <a:t>THANK YOU</a:t>
            </a:r>
          </a:p>
          <a:p>
            <a:endParaRPr lang="en-US" dirty="0"/>
          </a:p>
        </p:txBody>
      </p:sp>
    </p:spTree>
    <p:extLst>
      <p:ext uri="{BB962C8B-B14F-4D97-AF65-F5344CB8AC3E}">
        <p14:creationId xmlns:p14="http://schemas.microsoft.com/office/powerpoint/2010/main" val="3786557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1"/>
          <p:cNvSpPr txBox="1">
            <a:spLocks/>
          </p:cNvSpPr>
          <p:nvPr/>
        </p:nvSpPr>
        <p:spPr>
          <a:xfrm>
            <a:off x="1198011" y="250907"/>
            <a:ext cx="8543925" cy="7650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en-US" i="1" dirty="0">
                <a:solidFill>
                  <a:srgbClr val="00B050"/>
                </a:solidFill>
                <a:latin typeface="Algerian" pitchFamily="82" charset="0"/>
              </a:rPr>
              <a:t>Introduction</a:t>
            </a:r>
          </a:p>
        </p:txBody>
      </p:sp>
      <p:cxnSp>
        <p:nvCxnSpPr>
          <p:cNvPr id="43" name="Straight Connector 42"/>
          <p:cNvCxnSpPr/>
          <p:nvPr/>
        </p:nvCxnSpPr>
        <p:spPr>
          <a:xfrm>
            <a:off x="983227" y="1091275"/>
            <a:ext cx="837178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1" y="0"/>
            <a:ext cx="969963" cy="6858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backgroundRemoval t="0" b="98788" l="0" r="100000"/>
                    </a14:imgEffect>
                  </a14:imgLayer>
                </a14:imgProps>
              </a:ext>
            </a:extLst>
          </a:blip>
          <a:stretch>
            <a:fillRect/>
          </a:stretch>
        </p:blipFill>
        <p:spPr>
          <a:xfrm>
            <a:off x="-2815" y="2859788"/>
            <a:ext cx="960817" cy="929117"/>
          </a:xfrm>
          <a:prstGeom prst="rect">
            <a:avLst/>
          </a:prstGeom>
        </p:spPr>
      </p:pic>
      <p:sp>
        <p:nvSpPr>
          <p:cNvPr id="37" name="Content Placeholder 2"/>
          <p:cNvSpPr>
            <a:spLocks noGrp="1"/>
          </p:cNvSpPr>
          <p:nvPr>
            <p:ph idx="1"/>
          </p:nvPr>
        </p:nvSpPr>
        <p:spPr>
          <a:xfrm>
            <a:off x="1198011" y="1423679"/>
            <a:ext cx="8543925" cy="5297797"/>
          </a:xfrm>
        </p:spPr>
        <p:txBody>
          <a:bodyPr>
            <a:noAutofit/>
          </a:bodyPr>
          <a:lstStyle/>
          <a:p>
            <a:pPr marL="0" indent="0" algn="just">
              <a:buNone/>
            </a:pPr>
            <a:r>
              <a:rPr lang="en-US" sz="2000" dirty="0"/>
              <a:t>The 21st edition of the Joint Planning Board (JPB) meeting organized by then Federal Ministry of Finance, Budget and National Planning (FMFBNP) and hosted by </a:t>
            </a:r>
            <a:r>
              <a:rPr lang="en-US" sz="2000" dirty="0" err="1"/>
              <a:t>Ebonyi</a:t>
            </a:r>
            <a:r>
              <a:rPr lang="en-US" sz="2000" dirty="0"/>
              <a:t> State Government, held from the 6th – 7th of April, 2022 at the New Executive Council Chambers, Government House, </a:t>
            </a:r>
            <a:r>
              <a:rPr lang="en-US" sz="2000" dirty="0" err="1"/>
              <a:t>Abakaliki</a:t>
            </a:r>
            <a:r>
              <a:rPr lang="en-US" sz="2000" dirty="0"/>
              <a:t>, </a:t>
            </a:r>
            <a:r>
              <a:rPr lang="en-US" sz="2000" dirty="0" err="1"/>
              <a:t>Ebonyi</a:t>
            </a:r>
            <a:r>
              <a:rPr lang="en-US" sz="2000" dirty="0"/>
              <a:t> State. The theme of the meeting was </a:t>
            </a:r>
            <a:r>
              <a:rPr lang="en-US" sz="2000" b="1" i="1" dirty="0"/>
              <a:t>“Good Governance and Institutional Capacity: Pathways to Sustainable National Development”. </a:t>
            </a:r>
          </a:p>
          <a:p>
            <a:pPr marL="0" indent="0" algn="just">
              <a:buNone/>
            </a:pPr>
            <a:endParaRPr lang="en-US" sz="2000" dirty="0"/>
          </a:p>
          <a:p>
            <a:pPr marL="0" indent="0" algn="just">
              <a:buNone/>
            </a:pPr>
            <a:r>
              <a:rPr lang="en-US" sz="2000" dirty="0"/>
              <a:t>The main objective of the meeting was for critical Stakeholders and delegates to engage in technical discussions on pathways to sustain national development in Nigeria as well as propose policies for optimal approach for improving the Nation’s economic management process. It also provided a platform for discussions on how to steer the ship of governance towards meeting the needs and aspirations of the citizenry amidst the challenging socio-economic climate.</a:t>
            </a:r>
          </a:p>
          <a:p>
            <a:pPr marL="0" lvl="0" indent="0" algn="just">
              <a:spcBef>
                <a:spcPts val="0"/>
              </a:spcBef>
              <a:spcAft>
                <a:spcPts val="1200"/>
              </a:spcAft>
              <a:buNone/>
            </a:pPr>
            <a:endParaRPr lang="en-US" sz="2000" i="1" dirty="0">
              <a:latin typeface="Arial Narrow" pitchFamily="34" charset="0"/>
            </a:endParaRPr>
          </a:p>
          <a:p>
            <a:pPr marL="0" lvl="0" indent="0" algn="just">
              <a:spcBef>
                <a:spcPts val="0"/>
              </a:spcBef>
              <a:spcAft>
                <a:spcPts val="1200"/>
              </a:spcAft>
              <a:buNone/>
            </a:pPr>
            <a:endParaRPr lang="en-US" sz="2000" i="1" dirty="0">
              <a:latin typeface="Arial Narrow" pitchFamily="34" charset="0"/>
            </a:endParaRPr>
          </a:p>
        </p:txBody>
      </p:sp>
      <p:sp>
        <p:nvSpPr>
          <p:cNvPr id="2" name="Slide Number Placeholder 1"/>
          <p:cNvSpPr>
            <a:spLocks noGrp="1"/>
          </p:cNvSpPr>
          <p:nvPr>
            <p:ph type="sldNum" sz="quarter" idx="12"/>
          </p:nvPr>
        </p:nvSpPr>
        <p:spPr/>
        <p:txBody>
          <a:bodyPr/>
          <a:lstStyle/>
          <a:p>
            <a:fld id="{16180DA1-E354-EE42-8C52-38E02B210AAD}" type="slidenum">
              <a:rPr lang="en-US" smtClean="0"/>
              <a:pPr/>
              <a:t>2</a:t>
            </a:fld>
            <a:endParaRPr lang="en-US"/>
          </a:p>
        </p:txBody>
      </p:sp>
    </p:spTree>
    <p:extLst>
      <p:ext uri="{BB962C8B-B14F-4D97-AF65-F5344CB8AC3E}">
        <p14:creationId xmlns:p14="http://schemas.microsoft.com/office/powerpoint/2010/main" val="1325419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1"/>
          <p:cNvSpPr txBox="1">
            <a:spLocks/>
          </p:cNvSpPr>
          <p:nvPr/>
        </p:nvSpPr>
        <p:spPr>
          <a:xfrm>
            <a:off x="1198011" y="250907"/>
            <a:ext cx="8543925" cy="7650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endParaRPr lang="en-US" sz="2800" i="1" dirty="0">
              <a:solidFill>
                <a:srgbClr val="00B050"/>
              </a:solidFill>
              <a:latin typeface="Algerian" pitchFamily="82" charset="0"/>
            </a:endParaRPr>
          </a:p>
        </p:txBody>
      </p:sp>
      <p:cxnSp>
        <p:nvCxnSpPr>
          <p:cNvPr id="43" name="Straight Connector 42"/>
          <p:cNvCxnSpPr/>
          <p:nvPr/>
        </p:nvCxnSpPr>
        <p:spPr>
          <a:xfrm>
            <a:off x="983227" y="1091275"/>
            <a:ext cx="837178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1" y="0"/>
            <a:ext cx="969963" cy="6858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backgroundRemoval t="0" b="98788" l="0" r="100000"/>
                    </a14:imgEffect>
                  </a14:imgLayer>
                </a14:imgProps>
              </a:ext>
            </a:extLst>
          </a:blip>
          <a:stretch>
            <a:fillRect/>
          </a:stretch>
        </p:blipFill>
        <p:spPr>
          <a:xfrm>
            <a:off x="-2815" y="2859788"/>
            <a:ext cx="960817" cy="929117"/>
          </a:xfrm>
          <a:prstGeom prst="rect">
            <a:avLst/>
          </a:prstGeom>
        </p:spPr>
      </p:pic>
      <p:sp>
        <p:nvSpPr>
          <p:cNvPr id="37" name="Content Placeholder 2"/>
          <p:cNvSpPr>
            <a:spLocks noGrp="1"/>
          </p:cNvSpPr>
          <p:nvPr>
            <p:ph idx="1"/>
          </p:nvPr>
        </p:nvSpPr>
        <p:spPr>
          <a:xfrm>
            <a:off x="1198011" y="1423679"/>
            <a:ext cx="8543925" cy="5138937"/>
          </a:xfrm>
        </p:spPr>
        <p:txBody>
          <a:bodyPr>
            <a:normAutofit/>
          </a:bodyPr>
          <a:lstStyle/>
          <a:p>
            <a:pPr marL="0" indent="0" algn="just">
              <a:buNone/>
            </a:pPr>
            <a:r>
              <a:rPr lang="en-US" sz="2400" dirty="0"/>
              <a:t>The meeting was structured into two (2) Technical Plenary sessions and three (3) Panel Discussions. A total of nine (9) papers were presented by Resource Persons, including a lead paper on “Unlocking the Nigeria Economy through the National Development Plan (2021 – 2025): The Implementation Strategies”. The Technical Sessions focused on the following sub-themes:</a:t>
            </a:r>
          </a:p>
          <a:p>
            <a:pPr marL="0" indent="0" algn="just">
              <a:buNone/>
            </a:pPr>
            <a:r>
              <a:rPr lang="en-US" sz="2400" dirty="0"/>
              <a:t>a)	Strengthening Institutional Capacities for Good Governance in Nigeria;</a:t>
            </a:r>
          </a:p>
          <a:p>
            <a:pPr marL="0" indent="0" algn="just">
              <a:buNone/>
            </a:pPr>
            <a:r>
              <a:rPr lang="en-US" sz="2400" dirty="0"/>
              <a:t>b)	Infrastructure Development and Industrialization in Nigeria: Options for Nigeria; and </a:t>
            </a:r>
          </a:p>
          <a:p>
            <a:pPr marL="0" indent="0" algn="just">
              <a:buNone/>
            </a:pPr>
            <a:r>
              <a:rPr lang="en-US" sz="2400" dirty="0"/>
              <a:t>c)	National Food System Transformation: A Strategy to Accelerate the Achievements of SDGs within the National Development Plan.</a:t>
            </a:r>
          </a:p>
          <a:p>
            <a:pPr marL="0" lvl="0" indent="0" algn="just">
              <a:spcBef>
                <a:spcPts val="0"/>
              </a:spcBef>
              <a:spcAft>
                <a:spcPts val="1200"/>
              </a:spcAft>
              <a:buNone/>
            </a:pPr>
            <a:endParaRPr lang="en-US" sz="2400" dirty="0">
              <a:latin typeface="Arial Narrow" pitchFamily="34" charset="0"/>
            </a:endParaRPr>
          </a:p>
          <a:p>
            <a:pPr lvl="0" algn="just">
              <a:spcBef>
                <a:spcPts val="0"/>
              </a:spcBef>
              <a:spcAft>
                <a:spcPts val="1200"/>
              </a:spcAft>
            </a:pPr>
            <a:endParaRPr lang="en-US" sz="2400" i="1" dirty="0">
              <a:latin typeface="Arial Narrow" pitchFamily="34" charset="0"/>
            </a:endParaRPr>
          </a:p>
        </p:txBody>
      </p:sp>
      <p:sp>
        <p:nvSpPr>
          <p:cNvPr id="2" name="Slide Number Placeholder 1"/>
          <p:cNvSpPr>
            <a:spLocks noGrp="1"/>
          </p:cNvSpPr>
          <p:nvPr>
            <p:ph type="sldNum" sz="quarter" idx="12"/>
          </p:nvPr>
        </p:nvSpPr>
        <p:spPr/>
        <p:txBody>
          <a:bodyPr/>
          <a:lstStyle/>
          <a:p>
            <a:fld id="{16180DA1-E354-EE42-8C52-38E02B210AAD}" type="slidenum">
              <a:rPr lang="en-US" smtClean="0"/>
              <a:pPr/>
              <a:t>3</a:t>
            </a:fld>
            <a:endParaRPr lang="en-US"/>
          </a:p>
        </p:txBody>
      </p:sp>
      <p:sp>
        <p:nvSpPr>
          <p:cNvPr id="4" name="TextBox 3"/>
          <p:cNvSpPr txBox="1"/>
          <p:nvPr/>
        </p:nvSpPr>
        <p:spPr>
          <a:xfrm>
            <a:off x="2990850" y="250907"/>
            <a:ext cx="3633788" cy="584775"/>
          </a:xfrm>
          <a:prstGeom prst="rect">
            <a:avLst/>
          </a:prstGeom>
          <a:noFill/>
        </p:spPr>
        <p:txBody>
          <a:bodyPr wrap="square" rtlCol="0">
            <a:spAutoFit/>
          </a:bodyPr>
          <a:lstStyle/>
          <a:p>
            <a:pPr algn="ctr"/>
            <a:r>
              <a:rPr lang="en-US" sz="3200" b="1" dirty="0">
                <a:solidFill>
                  <a:srgbClr val="00B0F0"/>
                </a:solidFill>
                <a:latin typeface="Arial Narrow" pitchFamily="34" charset="0"/>
              </a:rPr>
              <a:t>...introduction</a:t>
            </a:r>
          </a:p>
        </p:txBody>
      </p:sp>
    </p:spTree>
    <p:extLst>
      <p:ext uri="{BB962C8B-B14F-4D97-AF65-F5344CB8AC3E}">
        <p14:creationId xmlns:p14="http://schemas.microsoft.com/office/powerpoint/2010/main" val="1769649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1"/>
          <p:cNvSpPr txBox="1">
            <a:spLocks/>
          </p:cNvSpPr>
          <p:nvPr/>
        </p:nvSpPr>
        <p:spPr>
          <a:xfrm>
            <a:off x="1198011" y="250907"/>
            <a:ext cx="8543925" cy="7650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rgbClr val="00B0F0"/>
                </a:solidFill>
                <a:latin typeface="Arial Narrow" pitchFamily="34" charset="0"/>
              </a:rPr>
              <a:t>...introduction</a:t>
            </a:r>
          </a:p>
          <a:p>
            <a:pPr lvl="0"/>
            <a:endParaRPr lang="en-US" i="1" dirty="0">
              <a:solidFill>
                <a:srgbClr val="00B050"/>
              </a:solidFill>
              <a:latin typeface="Algerian" pitchFamily="82" charset="0"/>
            </a:endParaRPr>
          </a:p>
        </p:txBody>
      </p:sp>
      <p:cxnSp>
        <p:nvCxnSpPr>
          <p:cNvPr id="43" name="Straight Connector 42"/>
          <p:cNvCxnSpPr/>
          <p:nvPr/>
        </p:nvCxnSpPr>
        <p:spPr>
          <a:xfrm>
            <a:off x="983227" y="1091275"/>
            <a:ext cx="837178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1" y="0"/>
            <a:ext cx="969963" cy="6858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backgroundRemoval t="0" b="98788" l="0" r="100000"/>
                    </a14:imgEffect>
                  </a14:imgLayer>
                </a14:imgProps>
              </a:ext>
            </a:extLst>
          </a:blip>
          <a:stretch>
            <a:fillRect/>
          </a:stretch>
        </p:blipFill>
        <p:spPr>
          <a:xfrm>
            <a:off x="-2815" y="2859788"/>
            <a:ext cx="960817" cy="929117"/>
          </a:xfrm>
          <a:prstGeom prst="rect">
            <a:avLst/>
          </a:prstGeom>
        </p:spPr>
      </p:pic>
      <p:sp>
        <p:nvSpPr>
          <p:cNvPr id="37" name="Content Placeholder 2"/>
          <p:cNvSpPr>
            <a:spLocks noGrp="1"/>
          </p:cNvSpPr>
          <p:nvPr>
            <p:ph idx="1"/>
          </p:nvPr>
        </p:nvSpPr>
        <p:spPr>
          <a:xfrm>
            <a:off x="1198012" y="1423679"/>
            <a:ext cx="8157004" cy="5138937"/>
          </a:xfrm>
        </p:spPr>
        <p:txBody>
          <a:bodyPr>
            <a:normAutofit/>
          </a:bodyPr>
          <a:lstStyle/>
          <a:p>
            <a:pPr marL="0" lvl="0" indent="0" algn="just">
              <a:buNone/>
            </a:pPr>
            <a:r>
              <a:rPr lang="en-US" sz="2000" dirty="0">
                <a:latin typeface="Arial Narrow" pitchFamily="34" charset="0"/>
              </a:rPr>
              <a:t>The JPB meeting was conducted using a hybrid format (physical and virtual). 531 delegates (522 physically and 9 virtually) drawn from 29 States of the Federation namely: </a:t>
            </a:r>
            <a:r>
              <a:rPr lang="en-US" sz="2000" dirty="0" err="1">
                <a:latin typeface="Arial Narrow" pitchFamily="34" charset="0"/>
              </a:rPr>
              <a:t>Abia</a:t>
            </a:r>
            <a:r>
              <a:rPr lang="en-US" sz="2000" dirty="0">
                <a:latin typeface="Arial Narrow" pitchFamily="34" charset="0"/>
              </a:rPr>
              <a:t>, Adamawa, </a:t>
            </a:r>
            <a:r>
              <a:rPr lang="en-US" sz="2000" dirty="0" err="1">
                <a:latin typeface="Arial Narrow" pitchFamily="34" charset="0"/>
              </a:rPr>
              <a:t>Akwa</a:t>
            </a:r>
            <a:r>
              <a:rPr lang="en-US" sz="2000" dirty="0">
                <a:latin typeface="Arial Narrow" pitchFamily="34" charset="0"/>
              </a:rPr>
              <a:t> Ibom, Anambra, Bauchi, Benue, </a:t>
            </a:r>
            <a:r>
              <a:rPr lang="en-US" sz="2000" dirty="0" err="1">
                <a:latin typeface="Arial Narrow" pitchFamily="34" charset="0"/>
              </a:rPr>
              <a:t>Borno</a:t>
            </a:r>
            <a:r>
              <a:rPr lang="en-US" sz="2000" dirty="0">
                <a:latin typeface="Arial Narrow" pitchFamily="34" charset="0"/>
              </a:rPr>
              <a:t>, Delta, </a:t>
            </a:r>
            <a:r>
              <a:rPr lang="en-US" sz="2000" dirty="0" err="1">
                <a:latin typeface="Arial Narrow" pitchFamily="34" charset="0"/>
              </a:rPr>
              <a:t>Ebonyi</a:t>
            </a:r>
            <a:r>
              <a:rPr lang="en-US" sz="2000" dirty="0">
                <a:latin typeface="Arial Narrow" pitchFamily="34" charset="0"/>
              </a:rPr>
              <a:t>, Edo, </a:t>
            </a:r>
            <a:r>
              <a:rPr lang="en-US" sz="2000" dirty="0" err="1">
                <a:latin typeface="Arial Narrow" pitchFamily="34" charset="0"/>
              </a:rPr>
              <a:t>Ekiti</a:t>
            </a:r>
            <a:r>
              <a:rPr lang="en-US" sz="2000" dirty="0">
                <a:latin typeface="Arial Narrow" pitchFamily="34" charset="0"/>
              </a:rPr>
              <a:t>, Enugu, </a:t>
            </a:r>
            <a:r>
              <a:rPr lang="en-US" sz="2000" dirty="0" err="1">
                <a:latin typeface="Arial Narrow" pitchFamily="34" charset="0"/>
              </a:rPr>
              <a:t>Gombe</a:t>
            </a:r>
            <a:r>
              <a:rPr lang="en-US" sz="2000" dirty="0">
                <a:latin typeface="Arial Narrow" pitchFamily="34" charset="0"/>
              </a:rPr>
              <a:t>, Imo, </a:t>
            </a:r>
            <a:r>
              <a:rPr lang="en-US" sz="2000" dirty="0" err="1">
                <a:latin typeface="Arial Narrow" pitchFamily="34" charset="0"/>
              </a:rPr>
              <a:t>Jigawa</a:t>
            </a:r>
            <a:r>
              <a:rPr lang="en-US" sz="2000" dirty="0">
                <a:latin typeface="Arial Narrow" pitchFamily="34" charset="0"/>
              </a:rPr>
              <a:t>, </a:t>
            </a:r>
            <a:r>
              <a:rPr lang="en-US" sz="2000" dirty="0" err="1">
                <a:latin typeface="Arial Narrow" pitchFamily="34" charset="0"/>
              </a:rPr>
              <a:t>Kebbi</a:t>
            </a:r>
            <a:r>
              <a:rPr lang="en-US" sz="2000" dirty="0">
                <a:latin typeface="Arial Narrow" pitchFamily="34" charset="0"/>
              </a:rPr>
              <a:t>, </a:t>
            </a:r>
            <a:r>
              <a:rPr lang="en-US" sz="2000" dirty="0" err="1">
                <a:latin typeface="Arial Narrow" pitchFamily="34" charset="0"/>
              </a:rPr>
              <a:t>Kogi</a:t>
            </a:r>
            <a:r>
              <a:rPr lang="en-US" sz="2000" dirty="0">
                <a:latin typeface="Arial Narrow" pitchFamily="34" charset="0"/>
              </a:rPr>
              <a:t>, </a:t>
            </a:r>
            <a:r>
              <a:rPr lang="en-US" sz="2000" dirty="0" err="1">
                <a:latin typeface="Arial Narrow" pitchFamily="34" charset="0"/>
              </a:rPr>
              <a:t>Kwara</a:t>
            </a:r>
            <a:r>
              <a:rPr lang="en-US" sz="2000" dirty="0">
                <a:latin typeface="Arial Narrow" pitchFamily="34" charset="0"/>
              </a:rPr>
              <a:t>, Lagos, Niger, Ogun, Ondo, Osun, Oyo, Plateau, Rivers, Taraba, </a:t>
            </a:r>
            <a:r>
              <a:rPr lang="en-US" sz="2000" dirty="0" err="1">
                <a:latin typeface="Arial Narrow" pitchFamily="34" charset="0"/>
              </a:rPr>
              <a:t>Yobe</a:t>
            </a:r>
            <a:r>
              <a:rPr lang="en-US" sz="2000" dirty="0">
                <a:latin typeface="Arial Narrow" pitchFamily="34" charset="0"/>
              </a:rPr>
              <a:t> and </a:t>
            </a:r>
            <a:r>
              <a:rPr lang="en-US" sz="2000" dirty="0" err="1">
                <a:latin typeface="Arial Narrow" pitchFamily="34" charset="0"/>
              </a:rPr>
              <a:t>Zamfara</a:t>
            </a:r>
            <a:r>
              <a:rPr lang="en-US" sz="2000" dirty="0">
                <a:latin typeface="Arial Narrow" pitchFamily="34" charset="0"/>
              </a:rPr>
              <a:t> States participated. Others in attendance included 12 State Hon. Commissioners, 50 State Permanent Secretaries, 115 representatives from Federal MDAs, 83 delegates from State Ministries, Departments and Agencies (MDAs), Representatives of Development Partners, Organized Private Sector, Academia, Civil Society Organizations and the Media.</a:t>
            </a:r>
          </a:p>
          <a:p>
            <a:pPr marL="0" lvl="0" indent="0" algn="just">
              <a:buNone/>
            </a:pPr>
            <a:r>
              <a:rPr lang="en-US" sz="2000" dirty="0">
                <a:latin typeface="Arial Narrow" pitchFamily="34" charset="0"/>
              </a:rPr>
              <a:t> Arising from the presentations, exhaustive discussions and deliberations, delegates unanimously agreed on some Resolutions which were monitored across the following States 35 States that filled the monitoring template: </a:t>
            </a:r>
            <a:r>
              <a:rPr lang="en-US" sz="2000" dirty="0" err="1">
                <a:latin typeface="Arial Narrow" pitchFamily="34" charset="0"/>
              </a:rPr>
              <a:t>Abia</a:t>
            </a:r>
            <a:r>
              <a:rPr lang="en-US" sz="2000" dirty="0">
                <a:latin typeface="Arial Narrow" pitchFamily="34" charset="0"/>
              </a:rPr>
              <a:t>, Adamawa, Enugu, Kaduna, Ogun, Taraba, </a:t>
            </a:r>
            <a:r>
              <a:rPr lang="en-US" sz="2000" dirty="0" err="1">
                <a:latin typeface="Arial Narrow" pitchFamily="34" charset="0"/>
              </a:rPr>
              <a:t>Yobe</a:t>
            </a:r>
            <a:r>
              <a:rPr lang="en-US" sz="2000" dirty="0">
                <a:latin typeface="Arial Narrow" pitchFamily="34" charset="0"/>
              </a:rPr>
              <a:t>, </a:t>
            </a:r>
            <a:r>
              <a:rPr lang="en-US" sz="2000" dirty="0" err="1">
                <a:latin typeface="Arial Narrow" pitchFamily="34" charset="0"/>
              </a:rPr>
              <a:t>Sokoto</a:t>
            </a:r>
            <a:r>
              <a:rPr lang="en-US" sz="2000" dirty="0">
                <a:latin typeface="Arial Narrow" pitchFamily="34" charset="0"/>
              </a:rPr>
              <a:t>, Kano, </a:t>
            </a:r>
            <a:r>
              <a:rPr lang="en-US" sz="2000" dirty="0" err="1">
                <a:latin typeface="Arial Narrow" pitchFamily="34" charset="0"/>
              </a:rPr>
              <a:t>Gombe</a:t>
            </a:r>
            <a:r>
              <a:rPr lang="en-US" sz="2000" dirty="0">
                <a:latin typeface="Arial Narrow" pitchFamily="34" charset="0"/>
              </a:rPr>
              <a:t>, </a:t>
            </a:r>
            <a:r>
              <a:rPr lang="en-US" sz="2000" dirty="0" err="1">
                <a:latin typeface="Arial Narrow" pitchFamily="34" charset="0"/>
              </a:rPr>
              <a:t>Kebbi</a:t>
            </a:r>
            <a:r>
              <a:rPr lang="en-US" sz="2000" dirty="0">
                <a:latin typeface="Arial Narrow" pitchFamily="34" charset="0"/>
              </a:rPr>
              <a:t>, </a:t>
            </a:r>
            <a:r>
              <a:rPr lang="en-US" sz="2000" dirty="0" err="1">
                <a:latin typeface="Arial Narrow" pitchFamily="34" charset="0"/>
              </a:rPr>
              <a:t>Kwara</a:t>
            </a:r>
            <a:r>
              <a:rPr lang="en-US" sz="2000" dirty="0">
                <a:latin typeface="Arial Narrow" pitchFamily="34" charset="0"/>
              </a:rPr>
              <a:t>, </a:t>
            </a:r>
            <a:r>
              <a:rPr lang="en-US" sz="2000" dirty="0" err="1">
                <a:latin typeface="Arial Narrow" pitchFamily="34" charset="0"/>
              </a:rPr>
              <a:t>Ekiti</a:t>
            </a:r>
            <a:r>
              <a:rPr lang="en-US" sz="2000" dirty="0">
                <a:latin typeface="Arial Narrow" pitchFamily="34" charset="0"/>
              </a:rPr>
              <a:t>, </a:t>
            </a:r>
            <a:r>
              <a:rPr lang="en-US" sz="2000" dirty="0" err="1">
                <a:latin typeface="Arial Narrow" pitchFamily="34" charset="0"/>
              </a:rPr>
              <a:t>Zamfara</a:t>
            </a:r>
            <a:r>
              <a:rPr lang="en-US" sz="2000" dirty="0">
                <a:latin typeface="Arial Narrow" pitchFamily="34" charset="0"/>
              </a:rPr>
              <a:t>, Bauchi, Anambra, </a:t>
            </a:r>
            <a:r>
              <a:rPr lang="en-US" sz="2000" dirty="0" err="1">
                <a:latin typeface="Arial Narrow" pitchFamily="34" charset="0"/>
              </a:rPr>
              <a:t>Katsina</a:t>
            </a:r>
            <a:r>
              <a:rPr lang="en-US" sz="2000" dirty="0">
                <a:latin typeface="Arial Narrow" pitchFamily="34" charset="0"/>
              </a:rPr>
              <a:t>, Niger, </a:t>
            </a:r>
            <a:r>
              <a:rPr lang="en-US" sz="2000" dirty="0" err="1">
                <a:latin typeface="Arial Narrow" pitchFamily="34" charset="0"/>
              </a:rPr>
              <a:t>Kogi</a:t>
            </a:r>
            <a:r>
              <a:rPr lang="en-US" sz="2000" dirty="0">
                <a:latin typeface="Arial Narrow" pitchFamily="34" charset="0"/>
              </a:rPr>
              <a:t>, Ondo, </a:t>
            </a:r>
            <a:r>
              <a:rPr lang="en-US" sz="2000" dirty="0" err="1">
                <a:latin typeface="Arial Narrow" pitchFamily="34" charset="0"/>
              </a:rPr>
              <a:t>Bayelsa</a:t>
            </a:r>
            <a:r>
              <a:rPr lang="en-US" sz="2000" dirty="0">
                <a:latin typeface="Arial Narrow" pitchFamily="34" charset="0"/>
              </a:rPr>
              <a:t>, Cross River, </a:t>
            </a:r>
            <a:r>
              <a:rPr lang="en-US" sz="2000" dirty="0" err="1">
                <a:latin typeface="Arial Narrow" pitchFamily="34" charset="0"/>
              </a:rPr>
              <a:t>Ebonyi</a:t>
            </a:r>
            <a:r>
              <a:rPr lang="en-US" sz="2000" dirty="0">
                <a:latin typeface="Arial Narrow" pitchFamily="34" charset="0"/>
              </a:rPr>
              <a:t>, </a:t>
            </a:r>
            <a:r>
              <a:rPr lang="en-US" sz="2000" dirty="0" err="1">
                <a:latin typeface="Arial Narrow" pitchFamily="34" charset="0"/>
              </a:rPr>
              <a:t>Akwa</a:t>
            </a:r>
            <a:r>
              <a:rPr lang="en-US" sz="2000" dirty="0">
                <a:latin typeface="Arial Narrow" pitchFamily="34" charset="0"/>
              </a:rPr>
              <a:t> Ibom, Rivers, Edo, Oyo, Plateau, Delta, Osun, </a:t>
            </a:r>
            <a:r>
              <a:rPr lang="en-US" sz="2000" dirty="0" err="1">
                <a:latin typeface="Arial Narrow" pitchFamily="34" charset="0"/>
              </a:rPr>
              <a:t>Borno</a:t>
            </a:r>
            <a:r>
              <a:rPr lang="en-US" sz="2000" dirty="0">
                <a:latin typeface="Arial Narrow" pitchFamily="34" charset="0"/>
              </a:rPr>
              <a:t>, Benue, Imo, </a:t>
            </a:r>
            <a:r>
              <a:rPr lang="en-US" sz="2000" dirty="0" err="1">
                <a:latin typeface="Arial Narrow" pitchFamily="34" charset="0"/>
              </a:rPr>
              <a:t>Jigawa</a:t>
            </a:r>
            <a:r>
              <a:rPr lang="en-US" sz="2000" dirty="0">
                <a:latin typeface="Arial Narrow" pitchFamily="34" charset="0"/>
              </a:rPr>
              <a:t> and </a:t>
            </a:r>
            <a:r>
              <a:rPr lang="en-US" sz="2000" dirty="0" err="1">
                <a:latin typeface="Arial Narrow" pitchFamily="34" charset="0"/>
              </a:rPr>
              <a:t>Nasarawa</a:t>
            </a:r>
            <a:r>
              <a:rPr lang="en-US" sz="2000" dirty="0">
                <a:latin typeface="Arial Narrow" pitchFamily="34" charset="0"/>
              </a:rPr>
              <a:t>. </a:t>
            </a:r>
          </a:p>
        </p:txBody>
      </p:sp>
      <p:sp>
        <p:nvSpPr>
          <p:cNvPr id="2" name="Slide Number Placeholder 1"/>
          <p:cNvSpPr>
            <a:spLocks noGrp="1"/>
          </p:cNvSpPr>
          <p:nvPr>
            <p:ph type="sldNum" sz="quarter" idx="12"/>
          </p:nvPr>
        </p:nvSpPr>
        <p:spPr/>
        <p:txBody>
          <a:bodyPr/>
          <a:lstStyle/>
          <a:p>
            <a:fld id="{16180DA1-E354-EE42-8C52-38E02B210AAD}" type="slidenum">
              <a:rPr lang="en-US" smtClean="0"/>
              <a:pPr/>
              <a:t>4</a:t>
            </a:fld>
            <a:endParaRPr lang="en-US"/>
          </a:p>
        </p:txBody>
      </p:sp>
    </p:spTree>
    <p:extLst>
      <p:ext uri="{BB962C8B-B14F-4D97-AF65-F5344CB8AC3E}">
        <p14:creationId xmlns:p14="http://schemas.microsoft.com/office/powerpoint/2010/main" val="2712905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1"/>
          <p:cNvSpPr txBox="1">
            <a:spLocks/>
          </p:cNvSpPr>
          <p:nvPr/>
        </p:nvSpPr>
        <p:spPr>
          <a:xfrm>
            <a:off x="1198011" y="250907"/>
            <a:ext cx="8543925" cy="765093"/>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3200" i="1" dirty="0">
              <a:solidFill>
                <a:srgbClr val="00B050"/>
              </a:solidFill>
              <a:latin typeface="Algerian" pitchFamily="82" charset="0"/>
            </a:endParaRPr>
          </a:p>
          <a:p>
            <a:pPr algn="ctr"/>
            <a:r>
              <a:rPr lang="en-US" sz="3200" b="1" i="1" dirty="0">
                <a:solidFill>
                  <a:srgbClr val="00B0F0"/>
                </a:solidFill>
                <a:latin typeface="Arial Narrow" pitchFamily="34" charset="0"/>
              </a:rPr>
              <a:t>Status of Implementation Across the States</a:t>
            </a:r>
            <a:endParaRPr lang="en-US" sz="3200" i="1" dirty="0">
              <a:solidFill>
                <a:srgbClr val="00B0F0"/>
              </a:solidFill>
              <a:latin typeface="Arial Narrow" pitchFamily="34" charset="0"/>
            </a:endParaRPr>
          </a:p>
          <a:p>
            <a:pPr lvl="0"/>
            <a:endParaRPr lang="en-US" sz="3200" i="1" dirty="0">
              <a:solidFill>
                <a:srgbClr val="00B050"/>
              </a:solidFill>
              <a:latin typeface="Algerian" pitchFamily="82" charset="0"/>
            </a:endParaRPr>
          </a:p>
        </p:txBody>
      </p:sp>
      <p:cxnSp>
        <p:nvCxnSpPr>
          <p:cNvPr id="43" name="Straight Connector 42"/>
          <p:cNvCxnSpPr/>
          <p:nvPr/>
        </p:nvCxnSpPr>
        <p:spPr>
          <a:xfrm>
            <a:off x="983227" y="1091275"/>
            <a:ext cx="837178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1" y="0"/>
            <a:ext cx="969963" cy="6858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backgroundRemoval t="0" b="98788" l="0" r="100000"/>
                    </a14:imgEffect>
                  </a14:imgLayer>
                </a14:imgProps>
              </a:ext>
            </a:extLst>
          </a:blip>
          <a:stretch>
            <a:fillRect/>
          </a:stretch>
        </p:blipFill>
        <p:spPr>
          <a:xfrm>
            <a:off x="-2815" y="2859788"/>
            <a:ext cx="960817" cy="929117"/>
          </a:xfrm>
          <a:prstGeom prst="rect">
            <a:avLst/>
          </a:prstGeom>
        </p:spPr>
      </p:pic>
      <p:sp>
        <p:nvSpPr>
          <p:cNvPr id="37" name="Content Placeholder 2"/>
          <p:cNvSpPr>
            <a:spLocks noGrp="1"/>
          </p:cNvSpPr>
          <p:nvPr>
            <p:ph idx="1"/>
          </p:nvPr>
        </p:nvSpPr>
        <p:spPr>
          <a:xfrm>
            <a:off x="1198011" y="1242204"/>
            <a:ext cx="8543925" cy="5479271"/>
          </a:xfrm>
        </p:spPr>
        <p:txBody>
          <a:bodyPr>
            <a:noAutofit/>
          </a:bodyPr>
          <a:lstStyle/>
          <a:p>
            <a:pPr lvl="0"/>
            <a:r>
              <a:rPr lang="en-US" dirty="0"/>
              <a:t>Below are the Resolutions and status of implementation: </a:t>
            </a:r>
          </a:p>
          <a:p>
            <a:pPr marL="0" lvl="0" indent="0">
              <a:buNone/>
            </a:pPr>
            <a:endParaRPr lang="en-US" dirty="0"/>
          </a:p>
        </p:txBody>
      </p:sp>
      <p:sp>
        <p:nvSpPr>
          <p:cNvPr id="2" name="Slide Number Placeholder 1"/>
          <p:cNvSpPr>
            <a:spLocks noGrp="1"/>
          </p:cNvSpPr>
          <p:nvPr>
            <p:ph type="sldNum" sz="quarter" idx="12"/>
          </p:nvPr>
        </p:nvSpPr>
        <p:spPr/>
        <p:txBody>
          <a:bodyPr/>
          <a:lstStyle/>
          <a:p>
            <a:fld id="{16180DA1-E354-EE42-8C52-38E02B210AAD}" type="slidenum">
              <a:rPr lang="en-US" smtClean="0"/>
              <a:pPr/>
              <a:t>5</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544749399"/>
              </p:ext>
            </p:extLst>
          </p:nvPr>
        </p:nvGraphicFramePr>
        <p:xfrm>
          <a:off x="1094850" y="2102349"/>
          <a:ext cx="8444357" cy="4631665"/>
        </p:xfrm>
        <a:graphic>
          <a:graphicData uri="http://schemas.openxmlformats.org/drawingml/2006/table">
            <a:tbl>
              <a:tblPr firstRow="1" bandRow="1">
                <a:tableStyleId>{5C22544A-7EE6-4342-B048-85BDC9FD1C3A}</a:tableStyleId>
              </a:tblPr>
              <a:tblGrid>
                <a:gridCol w="661260">
                  <a:extLst>
                    <a:ext uri="{9D8B030D-6E8A-4147-A177-3AD203B41FA5}">
                      <a16:colId xmlns:a16="http://schemas.microsoft.com/office/drawing/2014/main" val="20000"/>
                    </a:ext>
                  </a:extLst>
                </a:gridCol>
                <a:gridCol w="3807782">
                  <a:extLst>
                    <a:ext uri="{9D8B030D-6E8A-4147-A177-3AD203B41FA5}">
                      <a16:colId xmlns:a16="http://schemas.microsoft.com/office/drawing/2014/main" val="20001"/>
                    </a:ext>
                  </a:extLst>
                </a:gridCol>
                <a:gridCol w="3975315">
                  <a:extLst>
                    <a:ext uri="{9D8B030D-6E8A-4147-A177-3AD203B41FA5}">
                      <a16:colId xmlns:a16="http://schemas.microsoft.com/office/drawing/2014/main" val="20002"/>
                    </a:ext>
                  </a:extLst>
                </a:gridCol>
              </a:tblGrid>
              <a:tr h="516865">
                <a:tc>
                  <a:txBody>
                    <a:bodyPr/>
                    <a:lstStyle/>
                    <a:p>
                      <a:r>
                        <a:rPr lang="en-US" dirty="0"/>
                        <a:t>S/N</a:t>
                      </a:r>
                    </a:p>
                  </a:txBody>
                  <a:tcPr/>
                </a:tc>
                <a:tc>
                  <a:txBody>
                    <a:bodyPr/>
                    <a:lstStyle/>
                    <a:p>
                      <a:r>
                        <a:rPr lang="en-US" dirty="0"/>
                        <a:t>RESOLUTIONS</a:t>
                      </a:r>
                    </a:p>
                  </a:txBody>
                  <a:tcPr/>
                </a:tc>
                <a:tc>
                  <a:txBody>
                    <a:bodyPr/>
                    <a:lstStyle/>
                    <a:p>
                      <a:r>
                        <a:rPr lang="en-US" dirty="0"/>
                        <a:t>STATUS</a:t>
                      </a:r>
                      <a:r>
                        <a:rPr lang="en-US" baseline="0" dirty="0"/>
                        <a:t> OF IMPLEMENTATION</a:t>
                      </a:r>
                      <a:endParaRPr lang="en-US" dirty="0"/>
                    </a:p>
                  </a:txBody>
                  <a:tcPr/>
                </a:tc>
                <a:extLst>
                  <a:ext uri="{0D108BD9-81ED-4DB2-BD59-A6C34878D82A}">
                    <a16:rowId xmlns:a16="http://schemas.microsoft.com/office/drawing/2014/main" val="10000"/>
                  </a:ext>
                </a:extLst>
              </a:tr>
              <a:tr h="1538214">
                <a:tc>
                  <a:txBody>
                    <a:bodyPr/>
                    <a:lstStyle/>
                    <a:p>
                      <a:r>
                        <a:rPr lang="en-US" dirty="0"/>
                        <a:t>1</a:t>
                      </a:r>
                    </a:p>
                  </a:txBody>
                  <a:tcPr/>
                </a:tc>
                <a:tc>
                  <a:txBody>
                    <a:bodyPr/>
                    <a:lstStyle/>
                    <a:p>
                      <a:pPr marL="0" lvl="0" indent="0" algn="just">
                        <a:lnSpc>
                          <a:spcPct val="115000"/>
                        </a:lnSpc>
                        <a:spcAft>
                          <a:spcPts val="0"/>
                        </a:spcAft>
                        <a:buFont typeface="+mj-lt"/>
                        <a:buNone/>
                      </a:pPr>
                      <a:r>
                        <a:rPr lang="en-US" sz="1800" dirty="0">
                          <a:effectLst/>
                          <a:latin typeface="Arial" panose="020B0604020202020204" pitchFamily="34" charset="0"/>
                          <a:ea typeface="DengXian"/>
                          <a:cs typeface="Times New Roman" panose="02020603050405020304" pitchFamily="18" charset="0"/>
                        </a:rPr>
                        <a:t>State of the Economy: </a:t>
                      </a:r>
                    </a:p>
                    <a:p>
                      <a:pPr marL="0" lvl="0" indent="0" algn="just">
                        <a:lnSpc>
                          <a:spcPct val="115000"/>
                        </a:lnSpc>
                        <a:spcAft>
                          <a:spcPts val="0"/>
                        </a:spcAft>
                        <a:buFont typeface="+mj-lt"/>
                        <a:buNone/>
                      </a:pPr>
                      <a:r>
                        <a:rPr lang="en-US" sz="1800" dirty="0">
                          <a:effectLst/>
                          <a:latin typeface="Arial" panose="020B0604020202020204" pitchFamily="34" charset="0"/>
                          <a:ea typeface="DengXian"/>
                          <a:cs typeface="Times New Roman" panose="02020603050405020304" pitchFamily="18" charset="0"/>
                        </a:rPr>
                        <a:t>Unlocking the Nigeria Economy through the National Development Plan (2021 - 2025): The Implementation Strategies</a:t>
                      </a:r>
                      <a:endParaRPr lang="en-GB" sz="1800" dirty="0">
                        <a:effectLst/>
                        <a:latin typeface="Arial" panose="020B0604020202020204" pitchFamily="34" charset="0"/>
                        <a:ea typeface="DengXian"/>
                        <a:cs typeface="Times New Roman" panose="02020603050405020304" pitchFamily="18" charset="0"/>
                      </a:endParaRPr>
                    </a:p>
                  </a:txBody>
                  <a:tcPr/>
                </a:tc>
                <a:tc>
                  <a:txBody>
                    <a:bodyPr/>
                    <a:lstStyle/>
                    <a:p>
                      <a:pPr algn="just"/>
                      <a:r>
                        <a:rPr lang="en-US" dirty="0"/>
                        <a:t>The Ministry of Budget and Economic Planning is currently implementing programmes and policies from the NDP 2021 – 2025 and available information indicates that this has been cascaded</a:t>
                      </a:r>
                      <a:r>
                        <a:rPr lang="en-US" baseline="0" dirty="0"/>
                        <a:t> to most States Development Plans. Example of such states are Akwa Ibom, Cross River, Gombe, Ondo, Ekiti etc.</a:t>
                      </a:r>
                      <a:endParaRPr lang="en-US" dirty="0"/>
                    </a:p>
                  </a:txBody>
                  <a:tcPr/>
                </a:tc>
                <a:extLst>
                  <a:ext uri="{0D108BD9-81ED-4DB2-BD59-A6C34878D82A}">
                    <a16:rowId xmlns:a16="http://schemas.microsoft.com/office/drawing/2014/main" val="10001"/>
                  </a:ext>
                </a:extLst>
              </a:tr>
              <a:tr h="1062940">
                <a:tc>
                  <a:txBody>
                    <a:bodyPr/>
                    <a:lstStyle/>
                    <a:p>
                      <a:r>
                        <a:rPr lang="en-US" dirty="0"/>
                        <a:t>2</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States should submit completed template on the status of implementation of the JPB/ NCDP meetings resolutions on/ before 3 months to the next JPB/NCDP meetings, to enable the Secretariat track implementation and report appropriately</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effectLst/>
                        <a:latin typeface="+mn-lt"/>
                        <a:ea typeface="+mn-ea"/>
                        <a:cs typeface="+mn-cs"/>
                      </a:endParaRPr>
                    </a:p>
                  </a:txBody>
                  <a:tcPr/>
                </a:tc>
                <a:tc>
                  <a:txBody>
                    <a:bodyPr/>
                    <a:lstStyle/>
                    <a:p>
                      <a:pPr algn="just"/>
                      <a:r>
                        <a:rPr lang="en-US" sz="1600" dirty="0"/>
                        <a:t>Recall</a:t>
                      </a:r>
                      <a:r>
                        <a:rPr lang="en-US" sz="1600" baseline="0" dirty="0"/>
                        <a:t> we agreed that the JPB Secretariat will forward templates to States to monitor implementation of previous JPB resolutions three months to the next JPB, But this was delayed due to the electioneering period and change of Government across all levels</a:t>
                      </a:r>
                      <a:endParaRPr lang="en-US" sz="16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6367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1"/>
          <p:cNvSpPr txBox="1">
            <a:spLocks/>
          </p:cNvSpPr>
          <p:nvPr/>
        </p:nvSpPr>
        <p:spPr>
          <a:xfrm>
            <a:off x="1198011" y="250907"/>
            <a:ext cx="8543925" cy="7650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i="1" dirty="0">
                <a:solidFill>
                  <a:srgbClr val="00B0F0"/>
                </a:solidFill>
                <a:latin typeface="Arial Narrow" pitchFamily="34" charset="0"/>
              </a:rPr>
              <a:t>…status of implementation across the States</a:t>
            </a:r>
            <a:endParaRPr lang="en-US" sz="3200" i="1" dirty="0">
              <a:solidFill>
                <a:srgbClr val="00B0F0"/>
              </a:solidFill>
              <a:latin typeface="Arial Narrow" pitchFamily="34" charset="0"/>
            </a:endParaRPr>
          </a:p>
          <a:p>
            <a:pPr lvl="0"/>
            <a:endParaRPr lang="en-US" sz="3200" i="1" dirty="0">
              <a:solidFill>
                <a:srgbClr val="00B050"/>
              </a:solidFill>
              <a:latin typeface="Algerian" pitchFamily="82" charset="0"/>
            </a:endParaRPr>
          </a:p>
        </p:txBody>
      </p:sp>
      <p:cxnSp>
        <p:nvCxnSpPr>
          <p:cNvPr id="43" name="Straight Connector 42"/>
          <p:cNvCxnSpPr/>
          <p:nvPr/>
        </p:nvCxnSpPr>
        <p:spPr>
          <a:xfrm>
            <a:off x="983227" y="1091275"/>
            <a:ext cx="837178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1" y="0"/>
            <a:ext cx="969963" cy="6858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backgroundRemoval t="0" b="98788" l="0" r="100000"/>
                    </a14:imgEffect>
                  </a14:imgLayer>
                </a14:imgProps>
              </a:ext>
            </a:extLst>
          </a:blip>
          <a:stretch>
            <a:fillRect/>
          </a:stretch>
        </p:blipFill>
        <p:spPr>
          <a:xfrm>
            <a:off x="-2815" y="2859788"/>
            <a:ext cx="960817" cy="929117"/>
          </a:xfrm>
          <a:prstGeom prst="rect">
            <a:avLst/>
          </a:prstGeom>
        </p:spPr>
      </p:pic>
      <p:sp>
        <p:nvSpPr>
          <p:cNvPr id="37" name="Content Placeholder 2"/>
          <p:cNvSpPr>
            <a:spLocks noGrp="1"/>
          </p:cNvSpPr>
          <p:nvPr>
            <p:ph idx="1"/>
          </p:nvPr>
        </p:nvSpPr>
        <p:spPr>
          <a:xfrm>
            <a:off x="1198012" y="1242205"/>
            <a:ext cx="8317948" cy="4963216"/>
          </a:xfrm>
        </p:spPr>
        <p:txBody>
          <a:bodyPr>
            <a:noAutofit/>
          </a:bodyPr>
          <a:lstStyle/>
          <a:p>
            <a:pPr marL="0" lvl="0" indent="0">
              <a:spcBef>
                <a:spcPts val="0"/>
              </a:spcBef>
              <a:spcAft>
                <a:spcPts val="1200"/>
              </a:spcAft>
              <a:buNone/>
            </a:pPr>
            <a:endParaRPr lang="en-US" dirty="0">
              <a:latin typeface="Arial Narrow" pitchFamily="34" charset="0"/>
            </a:endParaRPr>
          </a:p>
          <a:p>
            <a:pPr lvl="0">
              <a:spcBef>
                <a:spcPts val="0"/>
              </a:spcBef>
              <a:spcAft>
                <a:spcPts val="1200"/>
              </a:spcAft>
            </a:pPr>
            <a:endParaRPr lang="en-US" dirty="0">
              <a:latin typeface="Arial Narrow" pitchFamily="34" charset="0"/>
            </a:endParaRPr>
          </a:p>
        </p:txBody>
      </p:sp>
      <p:sp>
        <p:nvSpPr>
          <p:cNvPr id="2" name="Slide Number Placeholder 1"/>
          <p:cNvSpPr>
            <a:spLocks noGrp="1"/>
          </p:cNvSpPr>
          <p:nvPr>
            <p:ph type="sldNum" sz="quarter" idx="12"/>
          </p:nvPr>
        </p:nvSpPr>
        <p:spPr/>
        <p:txBody>
          <a:bodyPr/>
          <a:lstStyle/>
          <a:p>
            <a:fld id="{16180DA1-E354-EE42-8C52-38E02B210AAD}" type="slidenum">
              <a:rPr lang="en-US" smtClean="0"/>
              <a:pPr/>
              <a:t>6</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90052046"/>
              </p:ext>
            </p:extLst>
          </p:nvPr>
        </p:nvGraphicFramePr>
        <p:xfrm>
          <a:off x="1263112" y="1227666"/>
          <a:ext cx="8283844" cy="5608320"/>
        </p:xfrm>
        <a:graphic>
          <a:graphicData uri="http://schemas.openxmlformats.org/drawingml/2006/table">
            <a:tbl>
              <a:tblPr firstRow="1" bandRow="1">
                <a:tableStyleId>{5C22544A-7EE6-4342-B048-85BDC9FD1C3A}</a:tableStyleId>
              </a:tblPr>
              <a:tblGrid>
                <a:gridCol w="666427">
                  <a:extLst>
                    <a:ext uri="{9D8B030D-6E8A-4147-A177-3AD203B41FA5}">
                      <a16:colId xmlns:a16="http://schemas.microsoft.com/office/drawing/2014/main" val="20000"/>
                    </a:ext>
                  </a:extLst>
                </a:gridCol>
                <a:gridCol w="4719234">
                  <a:extLst>
                    <a:ext uri="{9D8B030D-6E8A-4147-A177-3AD203B41FA5}">
                      <a16:colId xmlns:a16="http://schemas.microsoft.com/office/drawing/2014/main" val="20001"/>
                    </a:ext>
                  </a:extLst>
                </a:gridCol>
                <a:gridCol w="2898183">
                  <a:extLst>
                    <a:ext uri="{9D8B030D-6E8A-4147-A177-3AD203B41FA5}">
                      <a16:colId xmlns:a16="http://schemas.microsoft.com/office/drawing/2014/main" val="20002"/>
                    </a:ext>
                  </a:extLst>
                </a:gridCol>
              </a:tblGrid>
              <a:tr h="1082672">
                <a:tc>
                  <a:txBody>
                    <a:bodyPr/>
                    <a:lstStyle/>
                    <a:p>
                      <a:pPr algn="just"/>
                      <a:r>
                        <a:rPr lang="en-US" sz="1400" dirty="0"/>
                        <a:t>3</a:t>
                      </a:r>
                    </a:p>
                  </a:txBody>
                  <a:tcPr/>
                </a:tc>
                <a:tc>
                  <a:txBody>
                    <a:bodyPr/>
                    <a:lstStyle/>
                    <a:p>
                      <a:pPr algn="just"/>
                      <a:r>
                        <a:rPr lang="en-US" sz="1400" dirty="0"/>
                        <a:t>Open Government Partnership: Co-creation as a strategic mechanism for National Public Reform - A case for Open Government Partnership (OGP) across the States `</a:t>
                      </a:r>
                    </a:p>
                  </a:txBody>
                  <a:tcPr/>
                </a:tc>
                <a:tc>
                  <a:txBody>
                    <a:bodyPr/>
                    <a:lstStyle/>
                    <a:p>
                      <a:pPr algn="just"/>
                      <a:r>
                        <a:rPr lang="en-US" sz="1400" dirty="0"/>
                        <a:t>Submissions</a:t>
                      </a:r>
                      <a:r>
                        <a:rPr lang="en-US" sz="1400" baseline="0" dirty="0"/>
                        <a:t> from States indicate that only </a:t>
                      </a:r>
                      <a:r>
                        <a:rPr lang="en-US" sz="1400" baseline="0"/>
                        <a:t>25 States </a:t>
                      </a:r>
                      <a:r>
                        <a:rPr lang="en-US" sz="1400" baseline="0" dirty="0"/>
                        <a:t>+ FCT States have signed up. We appeal to the remaining States to sign up. I can be contacted for further details . The following states are yet to sign up: Yobe, Borno, Lagos, Rivers, Akwa-Ibom, Bayelsa, Ogun, Osun, Benue, Katsina and </a:t>
                      </a:r>
                      <a:r>
                        <a:rPr lang="en-US" sz="1400" baseline="0" dirty="0" err="1"/>
                        <a:t>Kwara</a:t>
                      </a:r>
                      <a:r>
                        <a:rPr lang="en-US" sz="1400" baseline="0" dirty="0"/>
                        <a:t> </a:t>
                      </a:r>
                      <a:endParaRPr lang="en-US" sz="1400" dirty="0"/>
                    </a:p>
                  </a:txBody>
                  <a:tcPr/>
                </a:tc>
                <a:extLst>
                  <a:ext uri="{0D108BD9-81ED-4DB2-BD59-A6C34878D82A}">
                    <a16:rowId xmlns:a16="http://schemas.microsoft.com/office/drawing/2014/main" val="10000"/>
                  </a:ext>
                </a:extLst>
              </a:tr>
              <a:tr h="1082672">
                <a:tc>
                  <a:txBody>
                    <a:bodyPr/>
                    <a:lstStyle/>
                    <a:p>
                      <a:pPr algn="just"/>
                      <a:r>
                        <a:rPr lang="en-US" sz="1400" dirty="0"/>
                        <a:t>4</a:t>
                      </a:r>
                    </a:p>
                  </a:txBody>
                  <a:tcPr/>
                </a:tc>
                <a:tc>
                  <a:txBody>
                    <a:bodyPr/>
                    <a:lstStyle/>
                    <a:p>
                      <a:pPr algn="just"/>
                      <a:r>
                        <a:rPr lang="en-US" sz="1400" dirty="0"/>
                        <a:t>Government Business, Smart Technology and Digital Economy</a:t>
                      </a:r>
                    </a:p>
                    <a:p>
                      <a:pPr marL="400050" indent="-400050" algn="just">
                        <a:buAutoNum type="romanLcPeriod"/>
                      </a:pPr>
                      <a:r>
                        <a:rPr lang="en-US" sz="1400" dirty="0"/>
                        <a:t>Both National and Sub-National Governments should introduce Smart Technology and Digital Economy into government businesses; and </a:t>
                      </a:r>
                    </a:p>
                    <a:p>
                      <a:pPr marL="400050" indent="-400050" algn="just">
                        <a:buAutoNum type="romanLcPeriod"/>
                      </a:pPr>
                      <a:r>
                        <a:rPr lang="en-US" sz="1400" dirty="0"/>
                        <a:t>The Sub-National Governments need to popularize the concept of digital economy</a:t>
                      </a:r>
                    </a:p>
                  </a:txBody>
                  <a:tcPr/>
                </a:tc>
                <a:tc>
                  <a:txBody>
                    <a:bodyPr/>
                    <a:lstStyle/>
                    <a:p>
                      <a:pPr algn="just"/>
                      <a:r>
                        <a:rPr lang="en-US" sz="1400" dirty="0"/>
                        <a:t>Information from</a:t>
                      </a:r>
                      <a:r>
                        <a:rPr lang="en-US" sz="1400" baseline="0" dirty="0"/>
                        <a:t> </a:t>
                      </a:r>
                      <a:r>
                        <a:rPr lang="en-US" sz="1400" dirty="0"/>
                        <a:t>States shows that</a:t>
                      </a:r>
                      <a:r>
                        <a:rPr lang="en-US" sz="1400" baseline="0" dirty="0"/>
                        <a:t> 21 of the 35 States that returned the template, have created innovation and creative centres for the citizens, mostly for the youths and SMEs, which has </a:t>
                      </a:r>
                      <a:r>
                        <a:rPr lang="en-US" sz="1400" dirty="0"/>
                        <a:t>deepened technology penetration.</a:t>
                      </a:r>
                      <a:r>
                        <a:rPr lang="en-US" sz="1400" baseline="0" dirty="0"/>
                        <a:t> </a:t>
                      </a:r>
                      <a:endParaRPr lang="en-US" sz="1400" dirty="0"/>
                    </a:p>
                  </a:txBody>
                  <a:tcPr/>
                </a:tc>
                <a:extLst>
                  <a:ext uri="{0D108BD9-81ED-4DB2-BD59-A6C34878D82A}">
                    <a16:rowId xmlns:a16="http://schemas.microsoft.com/office/drawing/2014/main" val="10001"/>
                  </a:ext>
                </a:extLst>
              </a:tr>
              <a:tr h="1082672">
                <a:tc>
                  <a:txBody>
                    <a:bodyPr/>
                    <a:lstStyle/>
                    <a:p>
                      <a:pPr algn="just"/>
                      <a:r>
                        <a:rPr lang="en-US" sz="1400" dirty="0"/>
                        <a:t>5</a:t>
                      </a:r>
                    </a:p>
                  </a:txBody>
                  <a:tcPr/>
                </a:tc>
                <a:tc>
                  <a:txBody>
                    <a:bodyPr/>
                    <a:lstStyle/>
                    <a:p>
                      <a:pPr algn="just"/>
                      <a:r>
                        <a:rPr lang="en-US" sz="1400" dirty="0"/>
                        <a:t>Infrastructure Development and Industrialization in Nigeria: Options for Nigeria</a:t>
                      </a:r>
                      <a:r>
                        <a:rPr lang="en-US" sz="1400" baseline="0" dirty="0"/>
                        <a:t> (</a:t>
                      </a:r>
                      <a:r>
                        <a:rPr lang="en-US" sz="1400" dirty="0"/>
                        <a:t>Federal and State Governments should collaborate with the Private Sector in the execution of key infrastructure projects)</a:t>
                      </a:r>
                    </a:p>
                  </a:txBody>
                  <a:tcPr/>
                </a:tc>
                <a:tc>
                  <a:txBody>
                    <a:bodyPr/>
                    <a:lstStyle/>
                    <a:p>
                      <a:pPr algn="just"/>
                      <a:r>
                        <a:rPr lang="en-US" sz="1400" dirty="0"/>
                        <a:t>Available records from the 35 States indicates that they</a:t>
                      </a:r>
                      <a:r>
                        <a:rPr lang="en-US" sz="1400" baseline="0" dirty="0"/>
                        <a:t> have keyed into the National Integrated Infrastructure Masterplan (NIIMP), working with the Infrastructure Dept of the FMBED. States that have done creditably well on this are Akwa Ibom, Edo, Kaduna, Borno, Adamawa etc.</a:t>
                      </a:r>
                      <a:endParaRPr lang="en-US" sz="14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6367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1"/>
          <p:cNvSpPr txBox="1">
            <a:spLocks/>
          </p:cNvSpPr>
          <p:nvPr/>
        </p:nvSpPr>
        <p:spPr>
          <a:xfrm>
            <a:off x="1198011" y="250907"/>
            <a:ext cx="8543925" cy="7650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1600" dirty="0">
              <a:solidFill>
                <a:srgbClr val="C00000"/>
              </a:solidFill>
              <a:latin typeface="+mn-lt"/>
            </a:endParaRPr>
          </a:p>
        </p:txBody>
      </p:sp>
      <p:cxnSp>
        <p:nvCxnSpPr>
          <p:cNvPr id="43" name="Straight Connector 42"/>
          <p:cNvCxnSpPr/>
          <p:nvPr/>
        </p:nvCxnSpPr>
        <p:spPr>
          <a:xfrm>
            <a:off x="983227" y="1279784"/>
            <a:ext cx="837178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1" y="0"/>
            <a:ext cx="969963" cy="6858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backgroundRemoval t="0" b="98788" l="0" r="100000"/>
                    </a14:imgEffect>
                  </a14:imgLayer>
                </a14:imgProps>
              </a:ext>
            </a:extLst>
          </a:blip>
          <a:stretch>
            <a:fillRect/>
          </a:stretch>
        </p:blipFill>
        <p:spPr>
          <a:xfrm>
            <a:off x="-2815" y="2859788"/>
            <a:ext cx="960817" cy="929117"/>
          </a:xfrm>
          <a:prstGeom prst="rect">
            <a:avLst/>
          </a:prstGeom>
        </p:spPr>
      </p:pic>
      <p:sp>
        <p:nvSpPr>
          <p:cNvPr id="37" name="Content Placeholder 2"/>
          <p:cNvSpPr>
            <a:spLocks noGrp="1"/>
          </p:cNvSpPr>
          <p:nvPr>
            <p:ph idx="1"/>
          </p:nvPr>
        </p:nvSpPr>
        <p:spPr>
          <a:xfrm>
            <a:off x="1198011" y="1423679"/>
            <a:ext cx="8543925" cy="5138937"/>
          </a:xfrm>
        </p:spPr>
        <p:txBody>
          <a:bodyPr>
            <a:normAutofit/>
          </a:bodyPr>
          <a:lstStyle/>
          <a:p>
            <a:pPr marL="0" lvl="0" indent="0">
              <a:buNone/>
            </a:pPr>
            <a:endParaRPr lang="en-US" sz="1600" dirty="0"/>
          </a:p>
          <a:p>
            <a:pPr marL="0" lvl="0" indent="0">
              <a:spcBef>
                <a:spcPts val="0"/>
              </a:spcBef>
              <a:spcAft>
                <a:spcPts val="1200"/>
              </a:spcAft>
              <a:buNone/>
            </a:pPr>
            <a:endParaRPr lang="en-US" sz="1600" dirty="0"/>
          </a:p>
          <a:p>
            <a:pPr lvl="0">
              <a:spcBef>
                <a:spcPts val="0"/>
              </a:spcBef>
              <a:spcAft>
                <a:spcPts val="1200"/>
              </a:spcAft>
            </a:pPr>
            <a:endParaRPr lang="en-US" sz="1600" dirty="0"/>
          </a:p>
        </p:txBody>
      </p:sp>
      <p:sp>
        <p:nvSpPr>
          <p:cNvPr id="2" name="Slide Number Placeholder 1"/>
          <p:cNvSpPr>
            <a:spLocks noGrp="1"/>
          </p:cNvSpPr>
          <p:nvPr>
            <p:ph type="sldNum" sz="quarter" idx="12"/>
          </p:nvPr>
        </p:nvSpPr>
        <p:spPr/>
        <p:txBody>
          <a:bodyPr/>
          <a:lstStyle/>
          <a:p>
            <a:fld id="{16180DA1-E354-EE42-8C52-38E02B210AAD}" type="slidenum">
              <a:rPr lang="en-US" sz="1600" smtClean="0"/>
              <a:pPr/>
              <a:t>7</a:t>
            </a:fld>
            <a:endParaRPr lang="en-US" sz="1600"/>
          </a:p>
        </p:txBody>
      </p:sp>
      <p:sp>
        <p:nvSpPr>
          <p:cNvPr id="4" name="TextBox 3"/>
          <p:cNvSpPr txBox="1"/>
          <p:nvPr/>
        </p:nvSpPr>
        <p:spPr>
          <a:xfrm>
            <a:off x="1362075" y="633453"/>
            <a:ext cx="8648699" cy="769441"/>
          </a:xfrm>
          <a:prstGeom prst="rect">
            <a:avLst/>
          </a:prstGeom>
          <a:noFill/>
        </p:spPr>
        <p:txBody>
          <a:bodyPr wrap="square" rtlCol="0">
            <a:spAutoFit/>
          </a:bodyPr>
          <a:lstStyle/>
          <a:p>
            <a:pPr algn="ctr"/>
            <a:r>
              <a:rPr lang="en-US" sz="2800" b="1" i="1" dirty="0">
                <a:solidFill>
                  <a:srgbClr val="00B0F0"/>
                </a:solidFill>
                <a:latin typeface="Arial Narrow" pitchFamily="34" charset="0"/>
              </a:rPr>
              <a:t>…status of implementation across the States</a:t>
            </a:r>
            <a:endParaRPr lang="en-US" sz="2800" i="1" dirty="0">
              <a:solidFill>
                <a:srgbClr val="00B0F0"/>
              </a:solidFill>
              <a:latin typeface="Arial Narrow" pitchFamily="34" charset="0"/>
            </a:endParaRPr>
          </a:p>
          <a:p>
            <a:endParaRPr lang="en-US" sz="1600" b="1" dirty="0"/>
          </a:p>
        </p:txBody>
      </p:sp>
      <p:graphicFrame>
        <p:nvGraphicFramePr>
          <p:cNvPr id="6" name="Table 5"/>
          <p:cNvGraphicFramePr>
            <a:graphicFrameLocks noGrp="1"/>
          </p:cNvGraphicFramePr>
          <p:nvPr>
            <p:extLst>
              <p:ext uri="{D42A27DB-BD31-4B8C-83A1-F6EECF244321}">
                <p14:modId xmlns:p14="http://schemas.microsoft.com/office/powerpoint/2010/main" val="3284690211"/>
              </p:ext>
            </p:extLst>
          </p:nvPr>
        </p:nvGraphicFramePr>
        <p:xfrm>
          <a:off x="1067820" y="1384535"/>
          <a:ext cx="8556627" cy="5222655"/>
        </p:xfrm>
        <a:graphic>
          <a:graphicData uri="http://schemas.openxmlformats.org/drawingml/2006/table">
            <a:tbl>
              <a:tblPr firstRow="1" bandRow="1">
                <a:tableStyleId>{5C22544A-7EE6-4342-B048-85BDC9FD1C3A}</a:tableStyleId>
              </a:tblPr>
              <a:tblGrid>
                <a:gridCol w="675739">
                  <a:extLst>
                    <a:ext uri="{9D8B030D-6E8A-4147-A177-3AD203B41FA5}">
                      <a16:colId xmlns:a16="http://schemas.microsoft.com/office/drawing/2014/main" val="20000"/>
                    </a:ext>
                  </a:extLst>
                </a:gridCol>
                <a:gridCol w="4602997">
                  <a:extLst>
                    <a:ext uri="{9D8B030D-6E8A-4147-A177-3AD203B41FA5}">
                      <a16:colId xmlns:a16="http://schemas.microsoft.com/office/drawing/2014/main" val="20001"/>
                    </a:ext>
                  </a:extLst>
                </a:gridCol>
                <a:gridCol w="3277891">
                  <a:extLst>
                    <a:ext uri="{9D8B030D-6E8A-4147-A177-3AD203B41FA5}">
                      <a16:colId xmlns:a16="http://schemas.microsoft.com/office/drawing/2014/main" val="20002"/>
                    </a:ext>
                  </a:extLst>
                </a:gridCol>
              </a:tblGrid>
              <a:tr h="1290735">
                <a:tc>
                  <a:txBody>
                    <a:bodyPr/>
                    <a:lstStyle/>
                    <a:p>
                      <a:pPr algn="just"/>
                      <a:r>
                        <a:rPr lang="en-US" sz="1400" dirty="0"/>
                        <a:t>6</a:t>
                      </a:r>
                    </a:p>
                  </a:txBody>
                  <a:tcPr/>
                </a:tc>
                <a:tc>
                  <a:txBody>
                    <a:bodyPr/>
                    <a:lstStyle/>
                    <a:p>
                      <a:pPr algn="just"/>
                      <a:r>
                        <a:rPr lang="en-US" sz="1400" b="1" kern="1200" dirty="0">
                          <a:solidFill>
                            <a:schemeClr val="lt1"/>
                          </a:solidFill>
                          <a:effectLst/>
                          <a:latin typeface="+mn-lt"/>
                          <a:ea typeface="+mn-ea"/>
                          <a:cs typeface="+mn-cs"/>
                        </a:rPr>
                        <a:t>Early Warming System/ Weather and Climate Prediction for Growing Season (National and Sub-National Governments should mainstream Meteorological information into the planning and implementation of agricultural activities to manage the impact of weather-related risks) </a:t>
                      </a:r>
                      <a:endParaRPr lang="en-US" sz="1400" dirty="0"/>
                    </a:p>
                  </a:txBody>
                  <a:tcPr/>
                </a:tc>
                <a:tc>
                  <a:txBody>
                    <a:bodyPr/>
                    <a:lstStyle/>
                    <a:p>
                      <a:pPr algn="just"/>
                      <a:r>
                        <a:rPr lang="en-US" sz="1400" dirty="0"/>
                        <a:t>Submissions</a:t>
                      </a:r>
                      <a:r>
                        <a:rPr lang="en-US" sz="1400" baseline="0" dirty="0"/>
                        <a:t> from States indicates that </a:t>
                      </a:r>
                      <a:r>
                        <a:rPr lang="en-US" sz="1400" baseline="0" dirty="0">
                          <a:solidFill>
                            <a:srgbClr val="FF0000"/>
                          </a:solidFill>
                        </a:rPr>
                        <a:t>only 8 out of the 35 States have done this</a:t>
                      </a:r>
                      <a:endParaRPr lang="en-US" sz="1400" dirty="0">
                        <a:solidFill>
                          <a:srgbClr val="FF0000"/>
                        </a:solidFill>
                      </a:endParaRPr>
                    </a:p>
                  </a:txBody>
                  <a:tcPr/>
                </a:tc>
                <a:extLst>
                  <a:ext uri="{0D108BD9-81ED-4DB2-BD59-A6C34878D82A}">
                    <a16:rowId xmlns:a16="http://schemas.microsoft.com/office/drawing/2014/main" val="10000"/>
                  </a:ext>
                </a:extLst>
              </a:tr>
              <a:tr h="1290735">
                <a:tc>
                  <a:txBody>
                    <a:bodyPr/>
                    <a:lstStyle/>
                    <a:p>
                      <a:pPr algn="just"/>
                      <a:r>
                        <a:rPr lang="en-US" sz="1400" dirty="0"/>
                        <a:t>7</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Transforming Food System through Farm Settlement, Youth and Women Engagement:</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kern="1200" dirty="0" err="1">
                          <a:solidFill>
                            <a:schemeClr val="dk1"/>
                          </a:solidFill>
                          <a:effectLst/>
                          <a:latin typeface="+mn-lt"/>
                          <a:ea typeface="+mn-ea"/>
                          <a:cs typeface="+mn-cs"/>
                        </a:rPr>
                        <a:t>i</a:t>
                      </a:r>
                      <a:r>
                        <a:rPr lang="en-US" sz="1400" kern="1200" dirty="0">
                          <a:solidFill>
                            <a:schemeClr val="dk1"/>
                          </a:solidFill>
                          <a:effectLst/>
                          <a:latin typeface="+mn-lt"/>
                          <a:ea typeface="+mn-ea"/>
                          <a:cs typeface="+mn-cs"/>
                        </a:rPr>
                        <a:t>.</a:t>
                      </a:r>
                      <a:r>
                        <a:rPr lang="en-US" sz="1400" kern="1200" baseline="0" dirty="0">
                          <a:solidFill>
                            <a:schemeClr val="dk1"/>
                          </a:solidFill>
                          <a:effectLst/>
                          <a:latin typeface="+mn-lt"/>
                          <a:ea typeface="+mn-ea"/>
                          <a:cs typeface="+mn-cs"/>
                        </a:rPr>
                        <a:t> </a:t>
                      </a:r>
                      <a:r>
                        <a:rPr lang="en-US" sz="1400" kern="1200" dirty="0">
                          <a:solidFill>
                            <a:schemeClr val="dk1"/>
                          </a:solidFill>
                          <a:effectLst/>
                          <a:latin typeface="+mn-lt"/>
                          <a:ea typeface="+mn-ea"/>
                          <a:cs typeface="+mn-cs"/>
                        </a:rPr>
                        <a:t>Government at both National and Sub-National levels should encourage regional industrialization through allocation of resources and introduction of new farm implements to local farmers;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ii.</a:t>
                      </a:r>
                      <a:r>
                        <a:rPr lang="en-US" sz="1400" kern="1200" baseline="0" dirty="0">
                          <a:solidFill>
                            <a:schemeClr val="dk1"/>
                          </a:solidFill>
                          <a:effectLst/>
                          <a:latin typeface="+mn-lt"/>
                          <a:ea typeface="+mn-ea"/>
                          <a:cs typeface="+mn-cs"/>
                        </a:rPr>
                        <a:t> </a:t>
                      </a:r>
                      <a:r>
                        <a:rPr lang="en-US" sz="1400" kern="1200" dirty="0">
                          <a:solidFill>
                            <a:schemeClr val="dk1"/>
                          </a:solidFill>
                          <a:effectLst/>
                          <a:latin typeface="+mn-lt"/>
                          <a:ea typeface="+mn-ea"/>
                          <a:cs typeface="+mn-cs"/>
                        </a:rPr>
                        <a:t>The reintroduction of farm settlements should be adopted in the 36 States of the Federation and FCT to create jobs, improve livelihood and reduce poverty</a:t>
                      </a:r>
                    </a:p>
                  </a:txBody>
                  <a:tcPr/>
                </a:tc>
                <a:tc>
                  <a:txBody>
                    <a:bodyPr/>
                    <a:lstStyle/>
                    <a:p>
                      <a:pPr algn="just"/>
                      <a:r>
                        <a:rPr lang="en-US" sz="1400" dirty="0"/>
                        <a:t>No action, based on available submissions</a:t>
                      </a:r>
                    </a:p>
                  </a:txBody>
                  <a:tcPr/>
                </a:tc>
                <a:extLst>
                  <a:ext uri="{0D108BD9-81ED-4DB2-BD59-A6C34878D82A}">
                    <a16:rowId xmlns:a16="http://schemas.microsoft.com/office/drawing/2014/main" val="10001"/>
                  </a:ext>
                </a:extLst>
              </a:tr>
              <a:tr h="1290735">
                <a:tc>
                  <a:txBody>
                    <a:bodyPr/>
                    <a:lstStyle/>
                    <a:p>
                      <a:pPr algn="just"/>
                      <a:r>
                        <a:rPr lang="en-US" sz="1400" dirty="0"/>
                        <a:t>8</a:t>
                      </a:r>
                    </a:p>
                  </a:txBody>
                  <a:tcPr/>
                </a:tc>
                <a:tc>
                  <a:txBody>
                    <a:bodyPr/>
                    <a:lstStyle/>
                    <a:p>
                      <a:pPr algn="just"/>
                      <a:r>
                        <a:rPr lang="en-US" sz="1200" kern="1200" dirty="0">
                          <a:solidFill>
                            <a:schemeClr val="dk1"/>
                          </a:solidFill>
                          <a:effectLst/>
                          <a:latin typeface="+mn-lt"/>
                          <a:ea typeface="+mn-ea"/>
                          <a:cs typeface="+mn-cs"/>
                        </a:rPr>
                        <a:t>Operation Feed Yourself for Food Security and Subsistence Farming:</a:t>
                      </a:r>
                    </a:p>
                    <a:p>
                      <a:pPr algn="just"/>
                      <a:r>
                        <a:rPr lang="en-US" sz="1200" kern="1200" dirty="0" err="1">
                          <a:solidFill>
                            <a:schemeClr val="dk1"/>
                          </a:solidFill>
                          <a:effectLst/>
                          <a:latin typeface="+mn-lt"/>
                          <a:ea typeface="+mn-ea"/>
                          <a:cs typeface="+mn-cs"/>
                        </a:rPr>
                        <a:t>i</a:t>
                      </a:r>
                      <a:r>
                        <a:rPr lang="en-US" sz="1200" kern="1200" dirty="0">
                          <a:solidFill>
                            <a:schemeClr val="dk1"/>
                          </a:solidFill>
                          <a:effectLst/>
                          <a:latin typeface="+mn-lt"/>
                          <a:ea typeface="+mn-ea"/>
                          <a:cs typeface="+mn-cs"/>
                        </a:rPr>
                        <a:t>. Federal and Sub-National governments to support Commercial farming through the provision of appropriate farming inputs and </a:t>
                      </a:r>
                      <a:r>
                        <a:rPr lang="en-US" sz="1200" kern="1200" dirty="0" err="1">
                          <a:solidFill>
                            <a:schemeClr val="dk1"/>
                          </a:solidFill>
                          <a:effectLst/>
                          <a:latin typeface="+mn-lt"/>
                          <a:ea typeface="+mn-ea"/>
                          <a:cs typeface="+mn-cs"/>
                        </a:rPr>
                        <a:t>equipments</a:t>
                      </a:r>
                      <a:r>
                        <a:rPr lang="en-US" sz="1200" kern="1200" dirty="0">
                          <a:solidFill>
                            <a:schemeClr val="dk1"/>
                          </a:solidFill>
                          <a:effectLst/>
                          <a:latin typeface="+mn-lt"/>
                          <a:ea typeface="+mn-ea"/>
                          <a:cs typeface="+mn-cs"/>
                        </a:rPr>
                        <a:t>; </a:t>
                      </a:r>
                    </a:p>
                    <a:p>
                      <a:pPr algn="just"/>
                      <a:r>
                        <a:rPr lang="en-US" sz="1200" kern="1200" dirty="0">
                          <a:solidFill>
                            <a:schemeClr val="dk1"/>
                          </a:solidFill>
                          <a:effectLst/>
                          <a:latin typeface="+mn-lt"/>
                          <a:ea typeface="+mn-ea"/>
                          <a:cs typeface="+mn-cs"/>
                        </a:rPr>
                        <a:t>ii.</a:t>
                      </a:r>
                      <a:r>
                        <a:rPr lang="en-US" sz="1200" kern="1200" baseline="0" dirty="0">
                          <a:solidFill>
                            <a:schemeClr val="dk1"/>
                          </a:solidFill>
                          <a:effectLst/>
                          <a:latin typeface="+mn-lt"/>
                          <a:ea typeface="+mn-ea"/>
                          <a:cs typeface="+mn-cs"/>
                        </a:rPr>
                        <a:t> </a:t>
                      </a:r>
                      <a:r>
                        <a:rPr lang="en-US" sz="1200" kern="1200" dirty="0">
                          <a:solidFill>
                            <a:schemeClr val="dk1"/>
                          </a:solidFill>
                          <a:effectLst/>
                          <a:latin typeface="+mn-lt"/>
                          <a:ea typeface="+mn-ea"/>
                          <a:cs typeface="+mn-cs"/>
                        </a:rPr>
                        <a:t>State</a:t>
                      </a:r>
                      <a:r>
                        <a:rPr lang="en-US" sz="1200" kern="1200" baseline="0" dirty="0">
                          <a:solidFill>
                            <a:schemeClr val="dk1"/>
                          </a:solidFill>
                          <a:effectLst/>
                          <a:latin typeface="+mn-lt"/>
                          <a:ea typeface="+mn-ea"/>
                          <a:cs typeface="+mn-cs"/>
                        </a:rPr>
                        <a:t> </a:t>
                      </a:r>
                      <a:r>
                        <a:rPr lang="en-US" sz="1200" kern="1200" dirty="0">
                          <a:solidFill>
                            <a:schemeClr val="dk1"/>
                          </a:solidFill>
                          <a:effectLst/>
                          <a:latin typeface="+mn-lt"/>
                          <a:ea typeface="+mn-ea"/>
                          <a:cs typeface="+mn-cs"/>
                        </a:rPr>
                        <a:t>Governments are encouraged to key into Global Alliance for Improved Nutrition (GAIN) </a:t>
                      </a:r>
                      <a:r>
                        <a:rPr lang="en-US" sz="1200" kern="1200" dirty="0" err="1">
                          <a:solidFill>
                            <a:schemeClr val="dk1"/>
                          </a:solidFill>
                          <a:effectLst/>
                          <a:latin typeface="+mn-lt"/>
                          <a:ea typeface="+mn-ea"/>
                          <a:cs typeface="+mn-cs"/>
                        </a:rPr>
                        <a:t>Programme</a:t>
                      </a:r>
                      <a:r>
                        <a:rPr lang="en-US" sz="1200" kern="1200" dirty="0">
                          <a:solidFill>
                            <a:schemeClr val="dk1"/>
                          </a:solidFill>
                          <a:effectLst/>
                          <a:latin typeface="+mn-lt"/>
                          <a:ea typeface="+mn-ea"/>
                          <a:cs typeface="+mn-cs"/>
                        </a:rPr>
                        <a:t> to boost agricultural production to ensure food security</a:t>
                      </a:r>
                    </a:p>
                    <a:p>
                      <a:pPr algn="just"/>
                      <a:r>
                        <a:rPr lang="en-US" sz="1200" kern="1200" dirty="0">
                          <a:solidFill>
                            <a:schemeClr val="dk1"/>
                          </a:solidFill>
                          <a:effectLst/>
                          <a:latin typeface="+mn-lt"/>
                          <a:ea typeface="+mn-ea"/>
                          <a:cs typeface="+mn-cs"/>
                        </a:rPr>
                        <a:t>iii.</a:t>
                      </a:r>
                      <a:r>
                        <a:rPr lang="en-US" sz="1200" kern="1200" baseline="0" dirty="0">
                          <a:solidFill>
                            <a:schemeClr val="dk1"/>
                          </a:solidFill>
                          <a:effectLst/>
                          <a:latin typeface="+mn-lt"/>
                          <a:ea typeface="+mn-ea"/>
                          <a:cs typeface="+mn-cs"/>
                        </a:rPr>
                        <a:t> </a:t>
                      </a:r>
                      <a:r>
                        <a:rPr lang="en-US" sz="1200" kern="1200" dirty="0">
                          <a:solidFill>
                            <a:schemeClr val="dk1"/>
                          </a:solidFill>
                          <a:effectLst/>
                          <a:latin typeface="+mn-lt"/>
                          <a:ea typeface="+mn-ea"/>
                          <a:cs typeface="+mn-cs"/>
                        </a:rPr>
                        <a:t>States working with relevant stakeholders need to address the challenges of Human resources in the short, medium to long term to promote Operation Feed Yourself </a:t>
                      </a:r>
                      <a:r>
                        <a:rPr lang="en-US" sz="1200" kern="1200" dirty="0" err="1">
                          <a:solidFill>
                            <a:schemeClr val="dk1"/>
                          </a:solidFill>
                          <a:effectLst/>
                          <a:latin typeface="+mn-lt"/>
                          <a:ea typeface="+mn-ea"/>
                          <a:cs typeface="+mn-cs"/>
                        </a:rPr>
                        <a:t>Programme</a:t>
                      </a:r>
                      <a:r>
                        <a:rPr lang="en-US" sz="1200" kern="1200" dirty="0">
                          <a:solidFill>
                            <a:schemeClr val="dk1"/>
                          </a:solidFill>
                          <a:effectLst/>
                          <a:latin typeface="+mn-lt"/>
                          <a:ea typeface="+mn-ea"/>
                          <a:cs typeface="+mn-cs"/>
                        </a:rPr>
                        <a:t>;</a:t>
                      </a:r>
                    </a:p>
                  </a:txBody>
                  <a:tcPr/>
                </a:tc>
                <a:tc>
                  <a:txBody>
                    <a:bodyPr/>
                    <a:lstStyle/>
                    <a:p>
                      <a:pPr algn="just"/>
                      <a:r>
                        <a:rPr lang="en-US" sz="1400" dirty="0"/>
                        <a:t>Available</a:t>
                      </a:r>
                      <a:r>
                        <a:rPr lang="en-US" sz="1400" baseline="0" dirty="0"/>
                        <a:t> records indicate that 35 States have adopted means to ensure food sufficiency, except that they have not keyed into the Global Alliance for Improved Nutrition (GAIN) </a:t>
                      </a:r>
                      <a:r>
                        <a:rPr lang="en-US" sz="1400" baseline="0" dirty="0" err="1"/>
                        <a:t>programme</a:t>
                      </a:r>
                      <a:r>
                        <a:rPr lang="en-US" sz="1400" baseline="0" dirty="0"/>
                        <a:t> </a:t>
                      </a:r>
                      <a:endParaRPr lang="en-US" sz="14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545420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1"/>
          <p:cNvSpPr txBox="1">
            <a:spLocks/>
          </p:cNvSpPr>
          <p:nvPr/>
        </p:nvSpPr>
        <p:spPr>
          <a:xfrm>
            <a:off x="1198011" y="250907"/>
            <a:ext cx="8543925" cy="7650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solidFill>
                <a:srgbClr val="C00000"/>
              </a:solidFill>
              <a:latin typeface="+mn-lt"/>
            </a:endParaRPr>
          </a:p>
        </p:txBody>
      </p:sp>
      <p:cxnSp>
        <p:nvCxnSpPr>
          <p:cNvPr id="43" name="Straight Connector 42"/>
          <p:cNvCxnSpPr/>
          <p:nvPr/>
        </p:nvCxnSpPr>
        <p:spPr>
          <a:xfrm>
            <a:off x="983227" y="1091275"/>
            <a:ext cx="837178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1" y="0"/>
            <a:ext cx="969963" cy="6858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backgroundRemoval t="0" b="98788" l="0" r="100000"/>
                    </a14:imgEffect>
                  </a14:imgLayer>
                </a14:imgProps>
              </a:ext>
            </a:extLst>
          </a:blip>
          <a:stretch>
            <a:fillRect/>
          </a:stretch>
        </p:blipFill>
        <p:spPr>
          <a:xfrm>
            <a:off x="-2815" y="2859788"/>
            <a:ext cx="960817" cy="929117"/>
          </a:xfrm>
          <a:prstGeom prst="rect">
            <a:avLst/>
          </a:prstGeom>
        </p:spPr>
      </p:pic>
      <p:sp>
        <p:nvSpPr>
          <p:cNvPr id="37" name="Content Placeholder 2"/>
          <p:cNvSpPr>
            <a:spLocks noGrp="1"/>
          </p:cNvSpPr>
          <p:nvPr>
            <p:ph idx="1"/>
          </p:nvPr>
        </p:nvSpPr>
        <p:spPr>
          <a:xfrm>
            <a:off x="1198011" y="1423679"/>
            <a:ext cx="8543925" cy="5138937"/>
          </a:xfrm>
        </p:spPr>
        <p:txBody>
          <a:bodyPr>
            <a:normAutofit/>
          </a:bodyPr>
          <a:lstStyle/>
          <a:p>
            <a:pPr lvl="0"/>
            <a:endParaRPr lang="en-US" dirty="0"/>
          </a:p>
          <a:p>
            <a:pPr lvl="1"/>
            <a:endParaRPr lang="en-US" dirty="0"/>
          </a:p>
          <a:p>
            <a:pPr lvl="1"/>
            <a:endParaRPr lang="en-US" dirty="0"/>
          </a:p>
          <a:p>
            <a:pPr marL="0" lvl="0" indent="0">
              <a:spcBef>
                <a:spcPts val="0"/>
              </a:spcBef>
              <a:spcAft>
                <a:spcPts val="1200"/>
              </a:spcAft>
              <a:buNone/>
            </a:pPr>
            <a:endParaRPr lang="en-US" sz="4000" dirty="0"/>
          </a:p>
          <a:p>
            <a:pPr lvl="0">
              <a:spcBef>
                <a:spcPts val="0"/>
              </a:spcBef>
              <a:spcAft>
                <a:spcPts val="1200"/>
              </a:spcAft>
            </a:pPr>
            <a:endParaRPr lang="en-US" sz="4000" dirty="0"/>
          </a:p>
        </p:txBody>
      </p:sp>
      <p:sp>
        <p:nvSpPr>
          <p:cNvPr id="2" name="Slide Number Placeholder 1"/>
          <p:cNvSpPr>
            <a:spLocks noGrp="1"/>
          </p:cNvSpPr>
          <p:nvPr>
            <p:ph type="sldNum" sz="quarter" idx="12"/>
          </p:nvPr>
        </p:nvSpPr>
        <p:spPr/>
        <p:txBody>
          <a:bodyPr/>
          <a:lstStyle/>
          <a:p>
            <a:fld id="{16180DA1-E354-EE42-8C52-38E02B210AAD}" type="slidenum">
              <a:rPr lang="en-US" smtClean="0"/>
              <a:pPr/>
              <a:t>8</a:t>
            </a:fld>
            <a:endParaRPr lang="en-US"/>
          </a:p>
        </p:txBody>
      </p:sp>
      <p:graphicFrame>
        <p:nvGraphicFramePr>
          <p:cNvPr id="9" name="Diagram 8"/>
          <p:cNvGraphicFramePr/>
          <p:nvPr>
            <p:extLst>
              <p:ext uri="{D42A27DB-BD31-4B8C-83A1-F6EECF244321}">
                <p14:modId xmlns:p14="http://schemas.microsoft.com/office/powerpoint/2010/main" val="834191983"/>
              </p:ext>
            </p:extLst>
          </p:nvPr>
        </p:nvGraphicFramePr>
        <p:xfrm>
          <a:off x="1052424" y="1264849"/>
          <a:ext cx="8689512" cy="46186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Rectangle 3"/>
          <p:cNvSpPr/>
          <p:nvPr/>
        </p:nvSpPr>
        <p:spPr>
          <a:xfrm>
            <a:off x="1198011" y="1659459"/>
            <a:ext cx="8317948" cy="4031873"/>
          </a:xfrm>
          <a:prstGeom prst="rect">
            <a:avLst/>
          </a:prstGeom>
        </p:spPr>
        <p:txBody>
          <a:bodyPr wrap="square">
            <a:spAutoFit/>
          </a:bodyPr>
          <a:lstStyle/>
          <a:p>
            <a:pPr algn="just"/>
            <a:r>
              <a:rPr lang="en-US" sz="4400" dirty="0">
                <a:latin typeface="Arial Narrow" pitchFamily="34" charset="0"/>
              </a:rPr>
              <a:t>It is pertinent to note that the above status of implementation were curled from submissions of the Thirty Five States. There was no submission from Lagos</a:t>
            </a:r>
          </a:p>
          <a:p>
            <a:endParaRPr lang="en-US" sz="3600" dirty="0"/>
          </a:p>
        </p:txBody>
      </p:sp>
    </p:spTree>
    <p:extLst>
      <p:ext uri="{BB962C8B-B14F-4D97-AF65-F5344CB8AC3E}">
        <p14:creationId xmlns:p14="http://schemas.microsoft.com/office/powerpoint/2010/main" val="584434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1"/>
          <p:cNvSpPr txBox="1">
            <a:spLocks/>
          </p:cNvSpPr>
          <p:nvPr/>
        </p:nvSpPr>
        <p:spPr>
          <a:xfrm>
            <a:off x="1198011" y="250907"/>
            <a:ext cx="8543925" cy="7650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rgbClr val="00B0F0"/>
                </a:solidFill>
                <a:latin typeface="+mn-lt"/>
              </a:rPr>
              <a:t>Conclusion</a:t>
            </a:r>
          </a:p>
        </p:txBody>
      </p:sp>
      <p:cxnSp>
        <p:nvCxnSpPr>
          <p:cNvPr id="43" name="Straight Connector 42"/>
          <p:cNvCxnSpPr/>
          <p:nvPr/>
        </p:nvCxnSpPr>
        <p:spPr>
          <a:xfrm>
            <a:off x="983227" y="1091275"/>
            <a:ext cx="837178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1" y="0"/>
            <a:ext cx="969963" cy="6858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backgroundRemoval t="0" b="98788" l="0" r="100000"/>
                    </a14:imgEffect>
                  </a14:imgLayer>
                </a14:imgProps>
              </a:ext>
            </a:extLst>
          </a:blip>
          <a:stretch>
            <a:fillRect/>
          </a:stretch>
        </p:blipFill>
        <p:spPr>
          <a:xfrm>
            <a:off x="-2815" y="2859788"/>
            <a:ext cx="960817" cy="929117"/>
          </a:xfrm>
          <a:prstGeom prst="rect">
            <a:avLst/>
          </a:prstGeom>
        </p:spPr>
      </p:pic>
      <p:sp>
        <p:nvSpPr>
          <p:cNvPr id="37" name="Content Placeholder 2"/>
          <p:cNvSpPr>
            <a:spLocks noGrp="1"/>
          </p:cNvSpPr>
          <p:nvPr>
            <p:ph idx="1"/>
          </p:nvPr>
        </p:nvSpPr>
        <p:spPr>
          <a:xfrm>
            <a:off x="1198011" y="1423679"/>
            <a:ext cx="8543925" cy="5138937"/>
          </a:xfrm>
        </p:spPr>
        <p:txBody>
          <a:bodyPr>
            <a:normAutofit/>
          </a:bodyPr>
          <a:lstStyle/>
          <a:p>
            <a:pPr lvl="0"/>
            <a:endParaRPr lang="en-US" dirty="0"/>
          </a:p>
          <a:p>
            <a:pPr lvl="1"/>
            <a:endParaRPr lang="en-US" dirty="0"/>
          </a:p>
          <a:p>
            <a:pPr lvl="1"/>
            <a:endParaRPr lang="en-US" dirty="0"/>
          </a:p>
          <a:p>
            <a:pPr marL="0" lvl="0" indent="0">
              <a:spcBef>
                <a:spcPts val="0"/>
              </a:spcBef>
              <a:spcAft>
                <a:spcPts val="1200"/>
              </a:spcAft>
              <a:buNone/>
            </a:pPr>
            <a:endParaRPr lang="en-US" sz="4000" dirty="0"/>
          </a:p>
          <a:p>
            <a:pPr lvl="0">
              <a:spcBef>
                <a:spcPts val="0"/>
              </a:spcBef>
              <a:spcAft>
                <a:spcPts val="1200"/>
              </a:spcAft>
            </a:pPr>
            <a:endParaRPr lang="en-US" sz="4000" dirty="0"/>
          </a:p>
        </p:txBody>
      </p:sp>
      <p:sp>
        <p:nvSpPr>
          <p:cNvPr id="2" name="Slide Number Placeholder 1"/>
          <p:cNvSpPr>
            <a:spLocks noGrp="1"/>
          </p:cNvSpPr>
          <p:nvPr>
            <p:ph type="sldNum" sz="quarter" idx="12"/>
          </p:nvPr>
        </p:nvSpPr>
        <p:spPr/>
        <p:txBody>
          <a:bodyPr/>
          <a:lstStyle/>
          <a:p>
            <a:fld id="{16180DA1-E354-EE42-8C52-38E02B210AAD}" type="slidenum">
              <a:rPr lang="en-US" smtClean="0"/>
              <a:pPr/>
              <a:t>9</a:t>
            </a:fld>
            <a:endParaRPr lang="en-US"/>
          </a:p>
        </p:txBody>
      </p:sp>
      <p:graphicFrame>
        <p:nvGraphicFramePr>
          <p:cNvPr id="9" name="Diagram 8"/>
          <p:cNvGraphicFramePr/>
          <p:nvPr>
            <p:extLst>
              <p:ext uri="{D42A27DB-BD31-4B8C-83A1-F6EECF244321}">
                <p14:modId xmlns:p14="http://schemas.microsoft.com/office/powerpoint/2010/main" val="1984733016"/>
              </p:ext>
            </p:extLst>
          </p:nvPr>
        </p:nvGraphicFramePr>
        <p:xfrm>
          <a:off x="1052424" y="1217224"/>
          <a:ext cx="8689512" cy="46186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p:cNvSpPr txBox="1"/>
          <p:nvPr/>
        </p:nvSpPr>
        <p:spPr>
          <a:xfrm>
            <a:off x="1270861" y="1423679"/>
            <a:ext cx="7954102" cy="3970318"/>
          </a:xfrm>
          <a:prstGeom prst="rect">
            <a:avLst/>
          </a:prstGeom>
          <a:noFill/>
        </p:spPr>
        <p:txBody>
          <a:bodyPr wrap="square" rtlCol="0">
            <a:spAutoFit/>
          </a:bodyPr>
          <a:lstStyle/>
          <a:p>
            <a:pPr algn="just"/>
            <a:r>
              <a:rPr lang="en-US" sz="2800" dirty="0">
                <a:latin typeface="Arial Narrow" pitchFamily="34" charset="0"/>
              </a:rPr>
              <a:t>Arising from Reports of the 35 States, it was observed with high level of commendation that all the 35 States have formulated policies that will ensure proper </a:t>
            </a:r>
            <a:r>
              <a:rPr lang="en-US" sz="2800" b="1" dirty="0">
                <a:solidFill>
                  <a:prstClr val="black"/>
                </a:solidFill>
              </a:rPr>
              <a:t>Good Governance and Institutional Capacity, which is a Pathway to Sustainable National Development. </a:t>
            </a:r>
          </a:p>
          <a:p>
            <a:pPr marL="342900" indent="-342900" algn="just">
              <a:buFont typeface="Arial" pitchFamily="34" charset="0"/>
              <a:buChar char="•"/>
            </a:pPr>
            <a:endParaRPr lang="en-US" sz="2800" b="1" i="1" dirty="0">
              <a:solidFill>
                <a:prstClr val="black"/>
              </a:solidFill>
              <a:latin typeface="Arial Narrow" pitchFamily="34" charset="0"/>
            </a:endParaRPr>
          </a:p>
          <a:p>
            <a:pPr algn="just"/>
            <a:r>
              <a:rPr lang="en-US" sz="2800" dirty="0">
                <a:latin typeface="Arial Narrow" pitchFamily="34" charset="0"/>
              </a:rPr>
              <a:t>I want to specially commend States that submitted their duly completed templates at short notice, which enabled the Secretariat verified their submissions during the field visits. </a:t>
            </a:r>
            <a:endParaRPr lang="en-US" sz="2800" dirty="0"/>
          </a:p>
        </p:txBody>
      </p:sp>
    </p:spTree>
    <p:extLst>
      <p:ext uri="{BB962C8B-B14F-4D97-AF65-F5344CB8AC3E}">
        <p14:creationId xmlns:p14="http://schemas.microsoft.com/office/powerpoint/2010/main" val="30315459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7400</TotalTime>
  <Words>1370</Words>
  <Application>Microsoft Office PowerPoint</Application>
  <PresentationFormat>A4 Paper (210x297 mm)</PresentationFormat>
  <Paragraphs>79</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Algerian</vt:lpstr>
      <vt:lpstr>Arial</vt:lpstr>
      <vt:lpstr>Arial Narrow</vt:lpstr>
      <vt:lpstr>Calibri</vt:lpstr>
      <vt:lpstr>Calibri Light</vt:lpstr>
      <vt:lpstr>Office Theme</vt:lpstr>
      <vt:lpstr>Status of implementation of resolutions  REACHED at the 21ST EDITION OF JPB/NCDP MEETINGS BY  DR. (MRS.) GLORIA AHMED (Director, Special Duties/nec secretariat)  AT  THE 22ND EDITION OF JPB/NCDP, OSOGBO, OSUN STATE TUESDAY, 12TH 2023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BLUEPRINT</dc:title>
  <dc:creator>Esege</dc:creator>
  <cp:lastModifiedBy>NEC Secretariat</cp:lastModifiedBy>
  <cp:revision>865</cp:revision>
  <cp:lastPrinted>2016-03-16T19:27:20Z</cp:lastPrinted>
  <dcterms:created xsi:type="dcterms:W3CDTF">2016-03-15T11:51:53Z</dcterms:created>
  <dcterms:modified xsi:type="dcterms:W3CDTF">2023-09-12T13:19:22Z</dcterms:modified>
</cp:coreProperties>
</file>