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4"/>
  </p:notesMasterIdLst>
  <p:sldIdLst>
    <p:sldId id="256" r:id="rId2"/>
    <p:sldId id="338" r:id="rId3"/>
    <p:sldId id="339" r:id="rId4"/>
    <p:sldId id="349" r:id="rId5"/>
    <p:sldId id="340" r:id="rId6"/>
    <p:sldId id="351" r:id="rId7"/>
    <p:sldId id="357" r:id="rId8"/>
    <p:sldId id="358" r:id="rId9"/>
    <p:sldId id="359" r:id="rId10"/>
    <p:sldId id="355" r:id="rId11"/>
    <p:sldId id="353" r:id="rId12"/>
    <p:sldId id="356" r:id="rId13"/>
  </p:sldIdLst>
  <p:sldSz cx="9906000" cy="6858000" type="A4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E64BC-1982-4730-9206-97606BC934BA}" v="115" dt="2023-08-22T09:53:35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86420"/>
  </p:normalViewPr>
  <p:slideViewPr>
    <p:cSldViewPr snapToGrid="0" snapToObjects="1">
      <p:cViewPr>
        <p:scale>
          <a:sx n="80" d="100"/>
          <a:sy n="80" d="100"/>
        </p:scale>
        <p:origin x="-1290" y="-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C Secretariat" userId="f54707f9637e6618" providerId="LiveId" clId="{B95E64BC-1982-4730-9206-97606BC934BA}"/>
    <pc:docChg chg="undo custSel addSld delSld modSld sldOrd">
      <pc:chgData name="NEC Secretariat" userId="f54707f9637e6618" providerId="LiveId" clId="{B95E64BC-1982-4730-9206-97606BC934BA}" dt="2023-08-22T09:53:35.050" v="213"/>
      <pc:docMkLst>
        <pc:docMk/>
      </pc:docMkLst>
      <pc:sldChg chg="modSp mod">
        <pc:chgData name="NEC Secretariat" userId="f54707f9637e6618" providerId="LiveId" clId="{B95E64BC-1982-4730-9206-97606BC934BA}" dt="2023-08-22T09:47:59.431" v="180" actId="1076"/>
        <pc:sldMkLst>
          <pc:docMk/>
          <pc:sldMk cId="0" sldId="338"/>
        </pc:sldMkLst>
        <pc:spChg chg="mod">
          <ac:chgData name="NEC Secretariat" userId="f54707f9637e6618" providerId="LiveId" clId="{B95E64BC-1982-4730-9206-97606BC934BA}" dt="2023-08-22T09:47:59.431" v="180" actId="1076"/>
          <ac:spMkLst>
            <pc:docMk/>
            <pc:sldMk cId="0" sldId="338"/>
            <ac:spMk id="41" creationId="{00000000-0000-0000-0000-000000000000}"/>
          </ac:spMkLst>
        </pc:spChg>
        <pc:graphicFrameChg chg="mod">
          <ac:chgData name="NEC Secretariat" userId="f54707f9637e6618" providerId="LiveId" clId="{B95E64BC-1982-4730-9206-97606BC934BA}" dt="2023-08-22T09:25:18.907" v="37" actId="114"/>
          <ac:graphicFrameMkLst>
            <pc:docMk/>
            <pc:sldMk cId="0" sldId="338"/>
            <ac:graphicFrameMk id="47" creationId="{EB85D06E-374F-2F3E-4D02-E6081C13B5C2}"/>
          </ac:graphicFrameMkLst>
        </pc:graphicFrameChg>
      </pc:sldChg>
      <pc:sldChg chg="modSp mod">
        <pc:chgData name="NEC Secretariat" userId="f54707f9637e6618" providerId="LiveId" clId="{B95E64BC-1982-4730-9206-97606BC934BA}" dt="2023-08-22T09:48:11.997" v="181" actId="2711"/>
        <pc:sldMkLst>
          <pc:docMk/>
          <pc:sldMk cId="0" sldId="339"/>
        </pc:sldMkLst>
        <pc:spChg chg="mod">
          <ac:chgData name="NEC Secretariat" userId="f54707f9637e6618" providerId="LiveId" clId="{B95E64BC-1982-4730-9206-97606BC934BA}" dt="2023-08-22T09:48:11.997" v="181" actId="2711"/>
          <ac:spMkLst>
            <pc:docMk/>
            <pc:sldMk cId="0" sldId="339"/>
            <ac:spMk id="41" creationId="{00000000-0000-0000-0000-000000000000}"/>
          </ac:spMkLst>
        </pc:spChg>
        <pc:graphicFrameChg chg="mod">
          <ac:chgData name="NEC Secretariat" userId="f54707f9637e6618" providerId="LiveId" clId="{B95E64BC-1982-4730-9206-97606BC934BA}" dt="2023-08-22T09:28:28.047" v="45" actId="20577"/>
          <ac:graphicFrameMkLst>
            <pc:docMk/>
            <pc:sldMk cId="0" sldId="339"/>
            <ac:graphicFrameMk id="47" creationId="{09A0E101-CEDD-369E-53EC-F433C50FA340}"/>
          </ac:graphicFrameMkLst>
        </pc:graphicFrameChg>
      </pc:sldChg>
      <pc:sldChg chg="modSp mod">
        <pc:chgData name="NEC Secretariat" userId="f54707f9637e6618" providerId="LiveId" clId="{B95E64BC-1982-4730-9206-97606BC934BA}" dt="2023-08-22T09:48:40.533" v="184" actId="114"/>
        <pc:sldMkLst>
          <pc:docMk/>
          <pc:sldMk cId="0" sldId="340"/>
        </pc:sldMkLst>
        <pc:spChg chg="mod">
          <ac:chgData name="NEC Secretariat" userId="f54707f9637e6618" providerId="LiveId" clId="{B95E64BC-1982-4730-9206-97606BC934BA}" dt="2023-08-22T09:48:40.533" v="184" actId="114"/>
          <ac:spMkLst>
            <pc:docMk/>
            <pc:sldMk cId="0" sldId="340"/>
            <ac:spMk id="41" creationId="{00000000-0000-0000-0000-000000000000}"/>
          </ac:spMkLst>
        </pc:spChg>
      </pc:sldChg>
      <pc:sldChg chg="delSp modSp add del mod">
        <pc:chgData name="NEC Secretariat" userId="f54707f9637e6618" providerId="LiveId" clId="{B95E64BC-1982-4730-9206-97606BC934BA}" dt="2023-08-22T09:38:05.314" v="75" actId="47"/>
        <pc:sldMkLst>
          <pc:docMk/>
          <pc:sldMk cId="0" sldId="341"/>
        </pc:sldMkLst>
        <pc:spChg chg="del mod">
          <ac:chgData name="NEC Secretariat" userId="f54707f9637e6618" providerId="LiveId" clId="{B95E64BC-1982-4730-9206-97606BC934BA}" dt="2023-08-22T09:37:45.215" v="73"/>
          <ac:spMkLst>
            <pc:docMk/>
            <pc:sldMk cId="0" sldId="341"/>
            <ac:spMk id="4" creationId="{00000000-0000-0000-0000-000000000000}"/>
          </ac:spMkLst>
        </pc:spChg>
        <pc:graphicFrameChg chg="mod modGraphic">
          <ac:chgData name="NEC Secretariat" userId="f54707f9637e6618" providerId="LiveId" clId="{B95E64BC-1982-4730-9206-97606BC934BA}" dt="2023-08-22T09:31:54.296" v="54"/>
          <ac:graphicFrameMkLst>
            <pc:docMk/>
            <pc:sldMk cId="0" sldId="341"/>
            <ac:graphicFrameMk id="45" creationId="{C8947FCF-8B16-FBFA-0D60-326CBDD0A09D}"/>
          </ac:graphicFrameMkLst>
        </pc:graphicFrameChg>
      </pc:sldChg>
      <pc:sldChg chg="modSp del mod">
        <pc:chgData name="NEC Secretariat" userId="f54707f9637e6618" providerId="LiveId" clId="{B95E64BC-1982-4730-9206-97606BC934BA}" dt="2023-08-22T09:52:10.437" v="209" actId="47"/>
        <pc:sldMkLst>
          <pc:docMk/>
          <pc:sldMk cId="0" sldId="342"/>
        </pc:sldMkLst>
        <pc:spChg chg="mod">
          <ac:chgData name="NEC Secretariat" userId="f54707f9637e6618" providerId="LiveId" clId="{B95E64BC-1982-4730-9206-97606BC934BA}" dt="2023-08-22T09:07:55.296" v="22" actId="113"/>
          <ac:spMkLst>
            <pc:docMk/>
            <pc:sldMk cId="0" sldId="342"/>
            <ac:spMk id="3" creationId="{00000000-0000-0000-0000-000000000000}"/>
          </ac:spMkLst>
        </pc:spChg>
        <pc:spChg chg="mod">
          <ac:chgData name="NEC Secretariat" userId="f54707f9637e6618" providerId="LiveId" clId="{B95E64BC-1982-4730-9206-97606BC934BA}" dt="2023-08-22T09:51:49.078" v="207" actId="21"/>
          <ac:spMkLst>
            <pc:docMk/>
            <pc:sldMk cId="0" sldId="342"/>
            <ac:spMk id="37" creationId="{00000000-0000-0000-0000-000000000000}"/>
          </ac:spMkLst>
        </pc:spChg>
        <pc:spChg chg="mod">
          <ac:chgData name="NEC Secretariat" userId="f54707f9637e6618" providerId="LiveId" clId="{B95E64BC-1982-4730-9206-97606BC934BA}" dt="2023-08-22T09:49:44.460" v="201" actId="404"/>
          <ac:spMkLst>
            <pc:docMk/>
            <pc:sldMk cId="0" sldId="342"/>
            <ac:spMk id="41" creationId="{00000000-0000-0000-0000-000000000000}"/>
          </ac:spMkLst>
        </pc:spChg>
      </pc:sldChg>
      <pc:sldChg chg="modSp mod">
        <pc:chgData name="NEC Secretariat" userId="f54707f9637e6618" providerId="LiveId" clId="{B95E64BC-1982-4730-9206-97606BC934BA}" dt="2023-08-22T09:48:46.357" v="186" actId="113"/>
        <pc:sldMkLst>
          <pc:docMk/>
          <pc:sldMk cId="0" sldId="349"/>
        </pc:sldMkLst>
        <pc:spChg chg="mod">
          <ac:chgData name="NEC Secretariat" userId="f54707f9637e6618" providerId="LiveId" clId="{B95E64BC-1982-4730-9206-97606BC934BA}" dt="2023-08-22T09:48:46.357" v="186" actId="113"/>
          <ac:spMkLst>
            <pc:docMk/>
            <pc:sldMk cId="0" sldId="349"/>
            <ac:spMk id="41" creationId="{00000000-0000-0000-0000-000000000000}"/>
          </ac:spMkLst>
        </pc:spChg>
      </pc:sldChg>
      <pc:sldChg chg="modSp mod">
        <pc:chgData name="NEC Secretariat" userId="f54707f9637e6618" providerId="LiveId" clId="{B95E64BC-1982-4730-9206-97606BC934BA}" dt="2023-08-22T09:48:53.605" v="189" actId="113"/>
        <pc:sldMkLst>
          <pc:docMk/>
          <pc:sldMk cId="0" sldId="351"/>
        </pc:sldMkLst>
        <pc:spChg chg="mod">
          <ac:chgData name="NEC Secretariat" userId="f54707f9637e6618" providerId="LiveId" clId="{B95E64BC-1982-4730-9206-97606BC934BA}" dt="2023-08-22T09:48:53.605" v="189" actId="113"/>
          <ac:spMkLst>
            <pc:docMk/>
            <pc:sldMk cId="0" sldId="351"/>
            <ac:spMk id="41" creationId="{00000000-0000-0000-0000-000000000000}"/>
          </ac:spMkLst>
        </pc:spChg>
      </pc:sldChg>
      <pc:sldChg chg="modSp mod">
        <pc:chgData name="NEC Secretariat" userId="f54707f9637e6618" providerId="LiveId" clId="{B95E64BC-1982-4730-9206-97606BC934BA}" dt="2023-08-22T09:53:35.050" v="213"/>
        <pc:sldMkLst>
          <pc:docMk/>
          <pc:sldMk cId="0" sldId="353"/>
        </pc:sldMkLst>
        <pc:spChg chg="mod">
          <ac:chgData name="NEC Secretariat" userId="f54707f9637e6618" providerId="LiveId" clId="{B95E64BC-1982-4730-9206-97606BC934BA}" dt="2023-08-22T09:47:31.873" v="174" actId="2711"/>
          <ac:spMkLst>
            <pc:docMk/>
            <pc:sldMk cId="0" sldId="353"/>
            <ac:spMk id="41" creationId="{00000000-0000-0000-0000-000000000000}"/>
          </ac:spMkLst>
        </pc:spChg>
        <pc:graphicFrameChg chg="mod">
          <ac:chgData name="NEC Secretariat" userId="f54707f9637e6618" providerId="LiveId" clId="{B95E64BC-1982-4730-9206-97606BC934BA}" dt="2023-08-22T09:53:35.050" v="213"/>
          <ac:graphicFrameMkLst>
            <pc:docMk/>
            <pc:sldMk cId="0" sldId="353"/>
            <ac:graphicFrameMk id="45" creationId="{F7A2AB83-9774-8853-1F7A-60DA94D39B12}"/>
          </ac:graphicFrameMkLst>
        </pc:graphicFrameChg>
      </pc:sldChg>
      <pc:sldChg chg="delSp modSp del mod">
        <pc:chgData name="NEC Secretariat" userId="f54707f9637e6618" providerId="LiveId" clId="{B95E64BC-1982-4730-9206-97606BC934BA}" dt="2023-08-22T09:47:13.444" v="172" actId="47"/>
        <pc:sldMkLst>
          <pc:docMk/>
          <pc:sldMk cId="0" sldId="354"/>
        </pc:sldMkLst>
        <pc:spChg chg="del mod">
          <ac:chgData name="NEC Secretariat" userId="f54707f9637e6618" providerId="LiveId" clId="{B95E64BC-1982-4730-9206-97606BC934BA}" dt="2023-08-22T09:38:42.936" v="83"/>
          <ac:spMkLst>
            <pc:docMk/>
            <pc:sldMk cId="0" sldId="354"/>
            <ac:spMk id="4" creationId="{00000000-0000-0000-0000-000000000000}"/>
          </ac:spMkLst>
        </pc:spChg>
        <pc:spChg chg="del mod">
          <ac:chgData name="NEC Secretariat" userId="f54707f9637e6618" providerId="LiveId" clId="{B95E64BC-1982-4730-9206-97606BC934BA}" dt="2023-08-22T09:44:11.392" v="118"/>
          <ac:spMkLst>
            <pc:docMk/>
            <pc:sldMk cId="0" sldId="354"/>
            <ac:spMk id="7" creationId="{959A3021-E6B4-EBE7-47EB-EB64043528C1}"/>
          </ac:spMkLst>
        </pc:spChg>
        <pc:spChg chg="mod">
          <ac:chgData name="NEC Secretariat" userId="f54707f9637e6618" providerId="LiveId" clId="{B95E64BC-1982-4730-9206-97606BC934BA}" dt="2023-08-22T09:46:58.052" v="169" actId="21"/>
          <ac:spMkLst>
            <pc:docMk/>
            <pc:sldMk cId="0" sldId="354"/>
            <ac:spMk id="37" creationId="{00000000-0000-0000-0000-000000000000}"/>
          </ac:spMkLst>
        </pc:spChg>
      </pc:sldChg>
      <pc:sldChg chg="modSp mod">
        <pc:chgData name="NEC Secretariat" userId="f54707f9637e6618" providerId="LiveId" clId="{B95E64BC-1982-4730-9206-97606BC934BA}" dt="2023-08-22T09:47:20.737" v="173" actId="2711"/>
        <pc:sldMkLst>
          <pc:docMk/>
          <pc:sldMk cId="0" sldId="355"/>
        </pc:sldMkLst>
        <pc:spChg chg="mod">
          <ac:chgData name="NEC Secretariat" userId="f54707f9637e6618" providerId="LiveId" clId="{B95E64BC-1982-4730-9206-97606BC934BA}" dt="2023-08-22T09:47:20.737" v="173" actId="2711"/>
          <ac:spMkLst>
            <pc:docMk/>
            <pc:sldMk cId="0" sldId="355"/>
            <ac:spMk id="41" creationId="{00000000-0000-0000-0000-000000000000}"/>
          </ac:spMkLst>
        </pc:spChg>
      </pc:sldChg>
      <pc:sldChg chg="addSp modSp add mod">
        <pc:chgData name="NEC Secretariat" userId="f54707f9637e6618" providerId="LiveId" clId="{B95E64BC-1982-4730-9206-97606BC934BA}" dt="2023-08-22T09:50:35.764" v="202" actId="123"/>
        <pc:sldMkLst>
          <pc:docMk/>
          <pc:sldMk cId="588035914" sldId="357"/>
        </pc:sldMkLst>
        <pc:spChg chg="add mod">
          <ac:chgData name="NEC Secretariat" userId="f54707f9637e6618" providerId="LiveId" clId="{B95E64BC-1982-4730-9206-97606BC934BA}" dt="2023-08-22T09:32:59.744" v="68" actId="1076"/>
          <ac:spMkLst>
            <pc:docMk/>
            <pc:sldMk cId="588035914" sldId="357"/>
            <ac:spMk id="5" creationId="{A73FDBAA-D1B0-45FE-851F-2C4152B54711}"/>
          </ac:spMkLst>
        </pc:spChg>
        <pc:spChg chg="mod">
          <ac:chgData name="NEC Secretariat" userId="f54707f9637e6618" providerId="LiveId" clId="{B95E64BC-1982-4730-9206-97606BC934BA}" dt="2023-08-22T09:49:05.153" v="190" actId="2711"/>
          <ac:spMkLst>
            <pc:docMk/>
            <pc:sldMk cId="588035914" sldId="357"/>
            <ac:spMk id="41" creationId="{00000000-0000-0000-0000-000000000000}"/>
          </ac:spMkLst>
        </pc:spChg>
        <pc:graphicFrameChg chg="mod">
          <ac:chgData name="NEC Secretariat" userId="f54707f9637e6618" providerId="LiveId" clId="{B95E64BC-1982-4730-9206-97606BC934BA}" dt="2023-08-22T09:50:35.764" v="202" actId="123"/>
          <ac:graphicFrameMkLst>
            <pc:docMk/>
            <pc:sldMk cId="588035914" sldId="357"/>
            <ac:graphicFrameMk id="45" creationId="{425C58D1-EA97-3073-F6E0-E3D6A05DFA10}"/>
          </ac:graphicFrameMkLst>
        </pc:graphicFrameChg>
      </pc:sldChg>
      <pc:sldChg chg="modSp add mod ord">
        <pc:chgData name="NEC Secretariat" userId="f54707f9637e6618" providerId="LiveId" clId="{B95E64BC-1982-4730-9206-97606BC934BA}" dt="2023-08-22T09:49:14.036" v="191" actId="2711"/>
        <pc:sldMkLst>
          <pc:docMk/>
          <pc:sldMk cId="3500302152" sldId="358"/>
        </pc:sldMkLst>
        <pc:spChg chg="mod">
          <ac:chgData name="NEC Secretariat" userId="f54707f9637e6618" providerId="LiveId" clId="{B95E64BC-1982-4730-9206-97606BC934BA}" dt="2023-08-22T09:49:14.036" v="191" actId="2711"/>
          <ac:spMkLst>
            <pc:docMk/>
            <pc:sldMk cId="3500302152" sldId="358"/>
            <ac:spMk id="41" creationId="{00000000-0000-0000-0000-000000000000}"/>
          </ac:spMkLst>
        </pc:spChg>
        <pc:graphicFrameChg chg="mod modGraphic">
          <ac:chgData name="NEC Secretariat" userId="f54707f9637e6618" providerId="LiveId" clId="{B95E64BC-1982-4730-9206-97606BC934BA}" dt="2023-08-22T09:45:09.970" v="148"/>
          <ac:graphicFrameMkLst>
            <pc:docMk/>
            <pc:sldMk cId="3500302152" sldId="358"/>
            <ac:graphicFrameMk id="45" creationId="{38B2D5E4-9D7C-245F-2C41-C119976CD0B0}"/>
          </ac:graphicFrameMkLst>
        </pc:graphicFrameChg>
      </pc:sldChg>
      <pc:sldChg chg="modSp add mod">
        <pc:chgData name="NEC Secretariat" userId="f54707f9637e6618" providerId="LiveId" clId="{B95E64BC-1982-4730-9206-97606BC934BA}" dt="2023-08-22T09:52:59.831" v="212" actId="114"/>
        <pc:sldMkLst>
          <pc:docMk/>
          <pc:sldMk cId="351783282" sldId="359"/>
        </pc:sldMkLst>
        <pc:graphicFrameChg chg="mod modGraphic">
          <ac:chgData name="NEC Secretariat" userId="f54707f9637e6618" providerId="LiveId" clId="{B95E64BC-1982-4730-9206-97606BC934BA}" dt="2023-08-22T09:52:59.831" v="212" actId="114"/>
          <ac:graphicFrameMkLst>
            <pc:docMk/>
            <pc:sldMk cId="351783282" sldId="359"/>
            <ac:graphicFrameMk id="45" creationId="{38B2D5E4-9D7C-245F-2C41-C119976CD0B0}"/>
          </ac:graphicFrameMkLst>
        </pc:graphicFrameChg>
      </pc:sldChg>
      <pc:sldChg chg="modSp add del mod ord">
        <pc:chgData name="NEC Secretariat" userId="f54707f9637e6618" providerId="LiveId" clId="{B95E64BC-1982-4730-9206-97606BC934BA}" dt="2023-08-22T09:51:11.459" v="203" actId="47"/>
        <pc:sldMkLst>
          <pc:docMk/>
          <pc:sldMk cId="3666000865" sldId="359"/>
        </pc:sldMkLst>
        <pc:spChg chg="mod">
          <ac:chgData name="NEC Secretariat" userId="f54707f9637e6618" providerId="LiveId" clId="{B95E64BC-1982-4730-9206-97606BC934BA}" dt="2023-08-22T09:49:27.625" v="194" actId="113"/>
          <ac:spMkLst>
            <pc:docMk/>
            <pc:sldMk cId="3666000865" sldId="359"/>
            <ac:spMk id="41" creationId="{00000000-0000-0000-0000-000000000000}"/>
          </ac:spMkLst>
        </pc:spChg>
        <pc:graphicFrameChg chg="mod">
          <ac:chgData name="NEC Secretariat" userId="f54707f9637e6618" providerId="LiveId" clId="{B95E64BC-1982-4730-9206-97606BC934BA}" dt="2023-08-22T09:47:07.856" v="171"/>
          <ac:graphicFrameMkLst>
            <pc:docMk/>
            <pc:sldMk cId="3666000865" sldId="359"/>
            <ac:graphicFrameMk id="45" creationId="{425C58D1-EA97-3073-F6E0-E3D6A05DFA1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svg"/><Relationship Id="rId1" Type="http://schemas.openxmlformats.org/officeDocument/2006/relationships/image" Target="../media/image15.png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image" Target="../media/image2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svg"/><Relationship Id="rId1" Type="http://schemas.openxmlformats.org/officeDocument/2006/relationships/image" Target="../media/image15.png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A52AA-32D7-40BD-9358-853621F2EE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DEDE4-D189-4C94-9212-F0FB9079545C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i="0" dirty="0"/>
            <a:t>The Joint Planning Board (JPB) and National Council on Development Planning (NCDP) meetings are annual meetings organized by the Federal Ministry of Budget and Economic Planning (FMBEP) </a:t>
          </a:r>
          <a:r>
            <a:rPr lang="en-US" i="0" dirty="0" smtClean="0"/>
            <a:t>and Hosted by </a:t>
          </a:r>
          <a:r>
            <a:rPr lang="en-US" i="0" dirty="0"/>
            <a:t>State Governments. </a:t>
          </a:r>
        </a:p>
      </dgm:t>
    </dgm:pt>
    <dgm:pt modelId="{F58542F5-3780-4E14-AF9A-1AF976BCE068}" type="parTrans" cxnId="{26613825-40FF-4EEB-9AD5-9F9B8D859444}">
      <dgm:prSet/>
      <dgm:spPr/>
      <dgm:t>
        <a:bodyPr/>
        <a:lstStyle/>
        <a:p>
          <a:endParaRPr lang="en-US"/>
        </a:p>
      </dgm:t>
    </dgm:pt>
    <dgm:pt modelId="{FBEC7BE1-717F-4A5B-9683-634CF9D77E97}" type="sibTrans" cxnId="{26613825-40FF-4EEB-9AD5-9F9B8D859444}">
      <dgm:prSet/>
      <dgm:spPr/>
      <dgm:t>
        <a:bodyPr/>
        <a:lstStyle/>
        <a:p>
          <a:endParaRPr lang="en-US"/>
        </a:p>
      </dgm:t>
    </dgm:pt>
    <dgm:pt modelId="{5F9AA7F6-5D4B-4645-89E0-11F7FBC45866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i="0" dirty="0"/>
            <a:t>It is a forum for </a:t>
          </a:r>
          <a:r>
            <a:rPr lang="en-US" i="0" dirty="0" err="1" smtClean="0"/>
            <a:t>Honourable</a:t>
          </a:r>
          <a:r>
            <a:rPr lang="en-US" i="0" dirty="0" smtClean="0"/>
            <a:t> Commissioners </a:t>
          </a:r>
          <a:r>
            <a:rPr lang="en-US" i="0" dirty="0"/>
            <a:t>and Permanent Secretaries of Economic Planning at the sub-national, including other critical Stakeholders </a:t>
          </a:r>
          <a:r>
            <a:rPr lang="en-US" i="0" dirty="0" smtClean="0"/>
            <a:t>presided over by the Hon. Minister Budget and Economic Planning and Permanent Secretary budget and Economic Planning (National)  for </a:t>
          </a:r>
          <a:r>
            <a:rPr lang="en-US" i="0" dirty="0"/>
            <a:t>brainstorming and plans formulation with a view to propose policy options that will enhance the economic management process.</a:t>
          </a:r>
        </a:p>
      </dgm:t>
    </dgm:pt>
    <dgm:pt modelId="{2D0151F0-82D0-41FC-9477-218306BF806E}" type="parTrans" cxnId="{2C481D28-E8C0-44A5-BF7C-9F561019A473}">
      <dgm:prSet/>
      <dgm:spPr/>
      <dgm:t>
        <a:bodyPr/>
        <a:lstStyle/>
        <a:p>
          <a:endParaRPr lang="en-US"/>
        </a:p>
      </dgm:t>
    </dgm:pt>
    <dgm:pt modelId="{9E2AE5EA-FB1D-45F8-B2BB-2FA890241B43}" type="sibTrans" cxnId="{2C481D28-E8C0-44A5-BF7C-9F561019A473}">
      <dgm:prSet/>
      <dgm:spPr/>
      <dgm:t>
        <a:bodyPr/>
        <a:lstStyle/>
        <a:p>
          <a:endParaRPr lang="en-US"/>
        </a:p>
      </dgm:t>
    </dgm:pt>
    <dgm:pt modelId="{E7FBAB89-1B51-4C2D-806B-CBB69827671A}" type="pres">
      <dgm:prSet presAssocID="{6ABA52AA-32D7-40BD-9358-853621F2EEA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5E2CB-CA78-464E-824D-6F648879A91C}" type="pres">
      <dgm:prSet presAssocID="{EE3DEDE4-D189-4C94-9212-F0FB9079545C}" presName="compNode" presStyleCnt="0"/>
      <dgm:spPr/>
    </dgm:pt>
    <dgm:pt modelId="{F656A9AF-09A5-4D18-9218-F4B144A51232}" type="pres">
      <dgm:prSet presAssocID="{EE3DEDE4-D189-4C94-9212-F0FB9079545C}" presName="bgRect" presStyleLbl="bgShp" presStyleIdx="0" presStyleCnt="2"/>
      <dgm:spPr/>
    </dgm:pt>
    <dgm:pt modelId="{844A2777-F90F-4DBE-AD86-116A24C17155}" type="pres">
      <dgm:prSet presAssocID="{EE3DEDE4-D189-4C94-9212-F0FB9079545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CA0D762-848F-4521-8A4F-93E3D3C45C7F}" type="pres">
      <dgm:prSet presAssocID="{EE3DEDE4-D189-4C94-9212-F0FB9079545C}" presName="spaceRect" presStyleCnt="0"/>
      <dgm:spPr/>
    </dgm:pt>
    <dgm:pt modelId="{44ED0691-5F77-4AB9-98AC-68E8982397A8}" type="pres">
      <dgm:prSet presAssocID="{EE3DEDE4-D189-4C94-9212-F0FB9079545C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108CFC7-444E-4B67-94ED-11E39C0B8571}" type="pres">
      <dgm:prSet presAssocID="{FBEC7BE1-717F-4A5B-9683-634CF9D77E97}" presName="sibTrans" presStyleCnt="0"/>
      <dgm:spPr/>
    </dgm:pt>
    <dgm:pt modelId="{AFC969C5-C6C9-4920-AA0A-E45A4E7B3918}" type="pres">
      <dgm:prSet presAssocID="{5F9AA7F6-5D4B-4645-89E0-11F7FBC45866}" presName="compNode" presStyleCnt="0"/>
      <dgm:spPr/>
    </dgm:pt>
    <dgm:pt modelId="{30E3162A-8DEB-4FF4-9CFB-D7798398D4B5}" type="pres">
      <dgm:prSet presAssocID="{5F9AA7F6-5D4B-4645-89E0-11F7FBC45866}" presName="bgRect" presStyleLbl="bgShp" presStyleIdx="1" presStyleCnt="2"/>
      <dgm:spPr/>
    </dgm:pt>
    <dgm:pt modelId="{36543792-C8AE-4132-9729-4B32CEC67FD7}" type="pres">
      <dgm:prSet presAssocID="{5F9AA7F6-5D4B-4645-89E0-11F7FBC4586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CA4A851-1D08-4FD6-A322-2401EAF75D91}" type="pres">
      <dgm:prSet presAssocID="{5F9AA7F6-5D4B-4645-89E0-11F7FBC45866}" presName="spaceRect" presStyleCnt="0"/>
      <dgm:spPr/>
    </dgm:pt>
    <dgm:pt modelId="{C1F5C19E-F9F4-4095-A54C-ED94E336D4B1}" type="pres">
      <dgm:prSet presAssocID="{5F9AA7F6-5D4B-4645-89E0-11F7FBC45866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085D9-A3AE-4576-8A65-6630FF1E4A28}" type="presOf" srcId="{5F9AA7F6-5D4B-4645-89E0-11F7FBC45866}" destId="{C1F5C19E-F9F4-4095-A54C-ED94E336D4B1}" srcOrd="0" destOrd="0" presId="urn:microsoft.com/office/officeart/2018/2/layout/IconVerticalSolidList"/>
    <dgm:cxn modelId="{26613825-40FF-4EEB-9AD5-9F9B8D859444}" srcId="{6ABA52AA-32D7-40BD-9358-853621F2EEAA}" destId="{EE3DEDE4-D189-4C94-9212-F0FB9079545C}" srcOrd="0" destOrd="0" parTransId="{F58542F5-3780-4E14-AF9A-1AF976BCE068}" sibTransId="{FBEC7BE1-717F-4A5B-9683-634CF9D77E97}"/>
    <dgm:cxn modelId="{6395D9EC-AB94-48BC-9034-ED8E1A587BD7}" type="presOf" srcId="{EE3DEDE4-D189-4C94-9212-F0FB9079545C}" destId="{44ED0691-5F77-4AB9-98AC-68E8982397A8}" srcOrd="0" destOrd="0" presId="urn:microsoft.com/office/officeart/2018/2/layout/IconVerticalSolidList"/>
    <dgm:cxn modelId="{3CA3EC2C-0181-4224-AD4B-4A50A8F23337}" type="presOf" srcId="{6ABA52AA-32D7-40BD-9358-853621F2EEAA}" destId="{E7FBAB89-1B51-4C2D-806B-CBB69827671A}" srcOrd="0" destOrd="0" presId="urn:microsoft.com/office/officeart/2018/2/layout/IconVerticalSolidList"/>
    <dgm:cxn modelId="{2C481D28-E8C0-44A5-BF7C-9F561019A473}" srcId="{6ABA52AA-32D7-40BD-9358-853621F2EEAA}" destId="{5F9AA7F6-5D4B-4645-89E0-11F7FBC45866}" srcOrd="1" destOrd="0" parTransId="{2D0151F0-82D0-41FC-9477-218306BF806E}" sibTransId="{9E2AE5EA-FB1D-45F8-B2BB-2FA890241B43}"/>
    <dgm:cxn modelId="{9314FE81-E6E7-41F8-B25C-B92DB0F1267B}" type="presParOf" srcId="{E7FBAB89-1B51-4C2D-806B-CBB69827671A}" destId="{B4D5E2CB-CA78-464E-824D-6F648879A91C}" srcOrd="0" destOrd="0" presId="urn:microsoft.com/office/officeart/2018/2/layout/IconVerticalSolidList"/>
    <dgm:cxn modelId="{35F625B2-C09B-4254-B8F6-99386A313934}" type="presParOf" srcId="{B4D5E2CB-CA78-464E-824D-6F648879A91C}" destId="{F656A9AF-09A5-4D18-9218-F4B144A51232}" srcOrd="0" destOrd="0" presId="urn:microsoft.com/office/officeart/2018/2/layout/IconVerticalSolidList"/>
    <dgm:cxn modelId="{ACE85224-B6EC-4F8C-9247-91E419F876CB}" type="presParOf" srcId="{B4D5E2CB-CA78-464E-824D-6F648879A91C}" destId="{844A2777-F90F-4DBE-AD86-116A24C17155}" srcOrd="1" destOrd="0" presId="urn:microsoft.com/office/officeart/2018/2/layout/IconVerticalSolidList"/>
    <dgm:cxn modelId="{E02EBE44-49B4-4B8F-AD77-CDE43EDA2E38}" type="presParOf" srcId="{B4D5E2CB-CA78-464E-824D-6F648879A91C}" destId="{4CA0D762-848F-4521-8A4F-93E3D3C45C7F}" srcOrd="2" destOrd="0" presId="urn:microsoft.com/office/officeart/2018/2/layout/IconVerticalSolidList"/>
    <dgm:cxn modelId="{0CED83EE-8DB8-4B45-A339-ECB8FC4F9961}" type="presParOf" srcId="{B4D5E2CB-CA78-464E-824D-6F648879A91C}" destId="{44ED0691-5F77-4AB9-98AC-68E8982397A8}" srcOrd="3" destOrd="0" presId="urn:microsoft.com/office/officeart/2018/2/layout/IconVerticalSolidList"/>
    <dgm:cxn modelId="{318A8049-6E51-4B56-B4C2-A1B8BE669E21}" type="presParOf" srcId="{E7FBAB89-1B51-4C2D-806B-CBB69827671A}" destId="{6108CFC7-444E-4B67-94ED-11E39C0B8571}" srcOrd="1" destOrd="0" presId="urn:microsoft.com/office/officeart/2018/2/layout/IconVerticalSolidList"/>
    <dgm:cxn modelId="{BA058F21-51E9-428C-AD53-2D449A9C3FB9}" type="presParOf" srcId="{E7FBAB89-1B51-4C2D-806B-CBB69827671A}" destId="{AFC969C5-C6C9-4920-AA0A-E45A4E7B3918}" srcOrd="2" destOrd="0" presId="urn:microsoft.com/office/officeart/2018/2/layout/IconVerticalSolidList"/>
    <dgm:cxn modelId="{B893FE2A-8482-4388-8AAC-988D095F6E40}" type="presParOf" srcId="{AFC969C5-C6C9-4920-AA0A-E45A4E7B3918}" destId="{30E3162A-8DEB-4FF4-9CFB-D7798398D4B5}" srcOrd="0" destOrd="0" presId="urn:microsoft.com/office/officeart/2018/2/layout/IconVerticalSolidList"/>
    <dgm:cxn modelId="{5BC34D0E-198E-4748-B072-B09519FBF000}" type="presParOf" srcId="{AFC969C5-C6C9-4920-AA0A-E45A4E7B3918}" destId="{36543792-C8AE-4132-9729-4B32CEC67FD7}" srcOrd="1" destOrd="0" presId="urn:microsoft.com/office/officeart/2018/2/layout/IconVerticalSolidList"/>
    <dgm:cxn modelId="{70BCA0DB-6875-458D-A581-FDDB449DEC96}" type="presParOf" srcId="{AFC969C5-C6C9-4920-AA0A-E45A4E7B3918}" destId="{FCA4A851-1D08-4FD6-A322-2401EAF75D91}" srcOrd="2" destOrd="0" presId="urn:microsoft.com/office/officeart/2018/2/layout/IconVerticalSolidList"/>
    <dgm:cxn modelId="{940B7604-55D5-4156-A0BE-7ECDC49C4FC3}" type="presParOf" srcId="{AFC969C5-C6C9-4920-AA0A-E45A4E7B3918}" destId="{C1F5C19E-F9F4-4095-A54C-ED94E336D4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4226C0-3CE7-4655-80A2-6AC7B8B1856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A7150-9D0D-4CA4-B359-28A6102958D2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88D14B2B-8E74-4258-B727-B66285797863}" type="parTrans" cxnId="{9B9695D8-1162-4058-89C6-E8C1098DBBAA}">
      <dgm:prSet/>
      <dgm:spPr/>
      <dgm:t>
        <a:bodyPr/>
        <a:lstStyle/>
        <a:p>
          <a:endParaRPr lang="en-US"/>
        </a:p>
      </dgm:t>
    </dgm:pt>
    <dgm:pt modelId="{291A03EE-444C-4D71-B41C-D2287F3FA0B6}" type="sibTrans" cxnId="{9B9695D8-1162-4058-89C6-E8C1098DBBAA}">
      <dgm:prSet/>
      <dgm:spPr/>
      <dgm:t>
        <a:bodyPr/>
        <a:lstStyle/>
        <a:p>
          <a:endParaRPr lang="en-US"/>
        </a:p>
      </dgm:t>
    </dgm:pt>
    <dgm:pt modelId="{5C09C99D-0CDA-4D6D-AA43-CC2CC9BCC5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Share experiences that could enrich the knowledge of other participants</a:t>
          </a:r>
        </a:p>
      </dgm:t>
    </dgm:pt>
    <dgm:pt modelId="{897468FB-1F1A-4794-91FE-38973D15B198}" type="parTrans" cxnId="{6D3F87C3-B4ED-47C2-AFB6-FC6DEC4A971F}">
      <dgm:prSet/>
      <dgm:spPr/>
      <dgm:t>
        <a:bodyPr/>
        <a:lstStyle/>
        <a:p>
          <a:endParaRPr lang="en-US"/>
        </a:p>
      </dgm:t>
    </dgm:pt>
    <dgm:pt modelId="{E6986FD5-0892-4DF4-A2DA-F9CEE58A2791}" type="sibTrans" cxnId="{6D3F87C3-B4ED-47C2-AFB6-FC6DEC4A971F}">
      <dgm:prSet/>
      <dgm:spPr/>
      <dgm:t>
        <a:bodyPr/>
        <a:lstStyle/>
        <a:p>
          <a:endParaRPr lang="en-US"/>
        </a:p>
      </dgm:t>
    </dgm:pt>
    <dgm:pt modelId="{BE0AAAD4-E3DB-498A-B20E-7A1CFF1866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Suggest possible options to facilitate sustainable growth and development at all levels.</a:t>
          </a:r>
        </a:p>
      </dgm:t>
    </dgm:pt>
    <dgm:pt modelId="{AB28C0A6-FA8A-488C-8AE1-F0F559EF6B4B}" type="parTrans" cxnId="{B6858576-BEAC-4ED9-A753-01738E3AC28E}">
      <dgm:prSet/>
      <dgm:spPr/>
      <dgm:t>
        <a:bodyPr/>
        <a:lstStyle/>
        <a:p>
          <a:endParaRPr lang="en-US"/>
        </a:p>
      </dgm:t>
    </dgm:pt>
    <dgm:pt modelId="{86D4DC6F-0077-427C-8641-B4D6104CA031}" type="sibTrans" cxnId="{B6858576-BEAC-4ED9-A753-01738E3AC28E}">
      <dgm:prSet/>
      <dgm:spPr/>
      <dgm:t>
        <a:bodyPr/>
        <a:lstStyle/>
        <a:p>
          <a:endParaRPr lang="en-US"/>
        </a:p>
      </dgm:t>
    </dgm:pt>
    <dgm:pt modelId="{301D6949-4724-45DF-8F54-AD58901FDEF2}" type="pres">
      <dgm:prSet presAssocID="{8A4226C0-3CE7-4655-80A2-6AC7B8B1856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121C8-1962-42A1-9BD6-3D2573DB82D0}" type="pres">
      <dgm:prSet presAssocID="{049A7150-9D0D-4CA4-B359-28A6102958D2}" presName="compNode" presStyleCnt="0"/>
      <dgm:spPr/>
    </dgm:pt>
    <dgm:pt modelId="{185947A6-4430-4F83-B862-013D23EF541A}" type="pres">
      <dgm:prSet presAssocID="{049A7150-9D0D-4CA4-B359-28A6102958D2}" presName="iconRect" presStyleLbl="node1" presStyleIdx="0" presStyleCnt="3" custScaleX="167944" custScaleY="137301" custLinFactX="13478" custLinFactNeighborX="100000" custLinFactNeighborY="-15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48853C2-1F24-4B7C-A112-ADFDF1D98BF3}" type="pres">
      <dgm:prSet presAssocID="{049A7150-9D0D-4CA4-B359-28A6102958D2}" presName="spaceRect" presStyleCnt="0"/>
      <dgm:spPr/>
    </dgm:pt>
    <dgm:pt modelId="{EBE92E21-975C-40E3-A8B7-8DC5B03C9888}" type="pres">
      <dgm:prSet presAssocID="{049A7150-9D0D-4CA4-B359-28A6102958D2}" presName="textRect" presStyleLbl="revTx" presStyleIdx="0" presStyleCnt="3" custScaleX="112999" custLinFactX="84097" custLinFactY="-44975" custLinFactNeighborX="100000" custLinFactNeighborY="-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3EC97A4-4ABD-4761-A6CC-FB2ED799D903}" type="pres">
      <dgm:prSet presAssocID="{291A03EE-444C-4D71-B41C-D2287F3FA0B6}" presName="sibTrans" presStyleCnt="0"/>
      <dgm:spPr/>
    </dgm:pt>
    <dgm:pt modelId="{58758B8B-0DD2-42F1-9D8B-4C4B7F72BD3C}" type="pres">
      <dgm:prSet presAssocID="{5C09C99D-0CDA-4D6D-AA43-CC2CC9BCC502}" presName="compNode" presStyleCnt="0"/>
      <dgm:spPr/>
    </dgm:pt>
    <dgm:pt modelId="{427EE436-3CDD-4B5A-AB91-0070FAD9EE38}" type="pres">
      <dgm:prSet presAssocID="{5C09C99D-0CDA-4D6D-AA43-CC2CC9BCC502}" presName="iconRect" presStyleLbl="node1" presStyleIdx="1" presStyleCnt="3" custLinFactX="-100000" custLinFactNeighborX="-190571" custLinFactNeighborY="51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BE16333-9D7C-413C-9FB9-285A25E81671}" type="pres">
      <dgm:prSet presAssocID="{5C09C99D-0CDA-4D6D-AA43-CC2CC9BCC502}" presName="spaceRect" presStyleCnt="0"/>
      <dgm:spPr/>
    </dgm:pt>
    <dgm:pt modelId="{8E2A55AB-6538-4C3F-82AC-3CF31EC52B5B}" type="pres">
      <dgm:prSet presAssocID="{5C09C99D-0CDA-4D6D-AA43-CC2CC9BCC502}" presName="textRect" presStyleLbl="revTx" presStyleIdx="1" presStyleCnt="3" custLinFactX="-960" custLinFactNeighborX="-100000" custLinFactNeighborY="-1592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0EBDBE7-97D2-4DAD-AEEB-2DA79A42DAA8}" type="pres">
      <dgm:prSet presAssocID="{E6986FD5-0892-4DF4-A2DA-F9CEE58A2791}" presName="sibTrans" presStyleCnt="0"/>
      <dgm:spPr/>
    </dgm:pt>
    <dgm:pt modelId="{70794BB7-162C-4C09-B13D-066C5AF8D9E9}" type="pres">
      <dgm:prSet presAssocID="{BE0AAAD4-E3DB-498A-B20E-7A1CFF18665E}" presName="compNode" presStyleCnt="0"/>
      <dgm:spPr/>
    </dgm:pt>
    <dgm:pt modelId="{A678969A-3B0B-4D3F-BF1E-DAFDBDD5B7FF}" type="pres">
      <dgm:prSet presAssocID="{BE0AAAD4-E3DB-498A-B20E-7A1CFF18665E}" presName="iconRect" presStyleLbl="node1" presStyleIdx="2" presStyleCnt="3" custScaleX="133135" custScaleY="120146" custLinFactNeighborX="-53456" custLinFactNeighborY="-109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71F2CA5-ABA9-4A34-A4D3-645795DEDE3D}" type="pres">
      <dgm:prSet presAssocID="{BE0AAAD4-E3DB-498A-B20E-7A1CFF18665E}" presName="spaceRect" presStyleCnt="0"/>
      <dgm:spPr/>
    </dgm:pt>
    <dgm:pt modelId="{E6582510-F2C4-49B6-8E28-C7D8EF4BDADE}" type="pres">
      <dgm:prSet presAssocID="{BE0AAAD4-E3DB-498A-B20E-7A1CFF18665E}" presName="textRect" presStyleLbl="revTx" presStyleIdx="2" presStyleCnt="3" custScaleX="130594" custScaleY="110107" custLinFactNeighborX="-32960" custLinFactNeighborY="-2994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F6E6F-0796-494E-834B-E13BA441ECE1}" type="presOf" srcId="{049A7150-9D0D-4CA4-B359-28A6102958D2}" destId="{EBE92E21-975C-40E3-A8B7-8DC5B03C9888}" srcOrd="0" destOrd="0" presId="urn:microsoft.com/office/officeart/2018/2/layout/IconLabelList"/>
    <dgm:cxn modelId="{B6858576-BEAC-4ED9-A753-01738E3AC28E}" srcId="{8A4226C0-3CE7-4655-80A2-6AC7B8B18567}" destId="{BE0AAAD4-E3DB-498A-B20E-7A1CFF18665E}" srcOrd="2" destOrd="0" parTransId="{AB28C0A6-FA8A-488C-8AE1-F0F559EF6B4B}" sibTransId="{86D4DC6F-0077-427C-8641-B4D6104CA031}"/>
    <dgm:cxn modelId="{9B9695D8-1162-4058-89C6-E8C1098DBBAA}" srcId="{8A4226C0-3CE7-4655-80A2-6AC7B8B18567}" destId="{049A7150-9D0D-4CA4-B359-28A6102958D2}" srcOrd="0" destOrd="0" parTransId="{88D14B2B-8E74-4258-B727-B66285797863}" sibTransId="{291A03EE-444C-4D71-B41C-D2287F3FA0B6}"/>
    <dgm:cxn modelId="{FC6B24DB-3CFE-4810-ADC5-7D0F1FD419A4}" type="presOf" srcId="{8A4226C0-3CE7-4655-80A2-6AC7B8B18567}" destId="{301D6949-4724-45DF-8F54-AD58901FDEF2}" srcOrd="0" destOrd="0" presId="urn:microsoft.com/office/officeart/2018/2/layout/IconLabelList"/>
    <dgm:cxn modelId="{825F7FAA-A873-4CED-AA60-4572CE500CC2}" type="presOf" srcId="{BE0AAAD4-E3DB-498A-B20E-7A1CFF18665E}" destId="{E6582510-F2C4-49B6-8E28-C7D8EF4BDADE}" srcOrd="0" destOrd="0" presId="urn:microsoft.com/office/officeart/2018/2/layout/IconLabelList"/>
    <dgm:cxn modelId="{3696B22F-AC6A-46D6-92C4-926014929AB5}" type="presOf" srcId="{5C09C99D-0CDA-4D6D-AA43-CC2CC9BCC502}" destId="{8E2A55AB-6538-4C3F-82AC-3CF31EC52B5B}" srcOrd="0" destOrd="0" presId="urn:microsoft.com/office/officeart/2018/2/layout/IconLabelList"/>
    <dgm:cxn modelId="{6D3F87C3-B4ED-47C2-AFB6-FC6DEC4A971F}" srcId="{8A4226C0-3CE7-4655-80A2-6AC7B8B18567}" destId="{5C09C99D-0CDA-4D6D-AA43-CC2CC9BCC502}" srcOrd="1" destOrd="0" parTransId="{897468FB-1F1A-4794-91FE-38973D15B198}" sibTransId="{E6986FD5-0892-4DF4-A2DA-F9CEE58A2791}"/>
    <dgm:cxn modelId="{32B72B8F-7C94-442F-A117-F26D5BB060F3}" type="presParOf" srcId="{301D6949-4724-45DF-8F54-AD58901FDEF2}" destId="{990121C8-1962-42A1-9BD6-3D2573DB82D0}" srcOrd="0" destOrd="0" presId="urn:microsoft.com/office/officeart/2018/2/layout/IconLabelList"/>
    <dgm:cxn modelId="{D3965C80-202D-4C6A-802D-35B7DD4A5CE7}" type="presParOf" srcId="{990121C8-1962-42A1-9BD6-3D2573DB82D0}" destId="{185947A6-4430-4F83-B862-013D23EF541A}" srcOrd="0" destOrd="0" presId="urn:microsoft.com/office/officeart/2018/2/layout/IconLabelList"/>
    <dgm:cxn modelId="{6B9E17C2-20C1-46B2-88EF-19A14DD1A474}" type="presParOf" srcId="{990121C8-1962-42A1-9BD6-3D2573DB82D0}" destId="{148853C2-1F24-4B7C-A112-ADFDF1D98BF3}" srcOrd="1" destOrd="0" presId="urn:microsoft.com/office/officeart/2018/2/layout/IconLabelList"/>
    <dgm:cxn modelId="{0B1CE118-EE0C-461F-9B6F-526D978BA6CD}" type="presParOf" srcId="{990121C8-1962-42A1-9BD6-3D2573DB82D0}" destId="{EBE92E21-975C-40E3-A8B7-8DC5B03C9888}" srcOrd="2" destOrd="0" presId="urn:microsoft.com/office/officeart/2018/2/layout/IconLabelList"/>
    <dgm:cxn modelId="{8E1E3803-0E6B-407E-B9EE-147B34E94963}" type="presParOf" srcId="{301D6949-4724-45DF-8F54-AD58901FDEF2}" destId="{E3EC97A4-4ABD-4761-A6CC-FB2ED799D903}" srcOrd="1" destOrd="0" presId="urn:microsoft.com/office/officeart/2018/2/layout/IconLabelList"/>
    <dgm:cxn modelId="{C20A61E2-77BC-4598-B66F-CA1E2555455D}" type="presParOf" srcId="{301D6949-4724-45DF-8F54-AD58901FDEF2}" destId="{58758B8B-0DD2-42F1-9D8B-4C4B7F72BD3C}" srcOrd="2" destOrd="0" presId="urn:microsoft.com/office/officeart/2018/2/layout/IconLabelList"/>
    <dgm:cxn modelId="{F54A573F-A59D-4E27-9810-3E643A3F9152}" type="presParOf" srcId="{58758B8B-0DD2-42F1-9D8B-4C4B7F72BD3C}" destId="{427EE436-3CDD-4B5A-AB91-0070FAD9EE38}" srcOrd="0" destOrd="0" presId="urn:microsoft.com/office/officeart/2018/2/layout/IconLabelList"/>
    <dgm:cxn modelId="{639E8952-0B9B-4FAA-8BCF-E7DDE399EDAB}" type="presParOf" srcId="{58758B8B-0DD2-42F1-9D8B-4C4B7F72BD3C}" destId="{2BE16333-9D7C-413C-9FB9-285A25E81671}" srcOrd="1" destOrd="0" presId="urn:microsoft.com/office/officeart/2018/2/layout/IconLabelList"/>
    <dgm:cxn modelId="{5E341E19-6E32-4AEE-B7A0-DD846F103659}" type="presParOf" srcId="{58758B8B-0DD2-42F1-9D8B-4C4B7F72BD3C}" destId="{8E2A55AB-6538-4C3F-82AC-3CF31EC52B5B}" srcOrd="2" destOrd="0" presId="urn:microsoft.com/office/officeart/2018/2/layout/IconLabelList"/>
    <dgm:cxn modelId="{8E306B1E-1A20-49DD-ADD8-F016E7CD1EB2}" type="presParOf" srcId="{301D6949-4724-45DF-8F54-AD58901FDEF2}" destId="{B0EBDBE7-97D2-4DAD-AEEB-2DA79A42DAA8}" srcOrd="3" destOrd="0" presId="urn:microsoft.com/office/officeart/2018/2/layout/IconLabelList"/>
    <dgm:cxn modelId="{ED42991A-4AF0-4F10-BEEB-835F0AC4EFB3}" type="presParOf" srcId="{301D6949-4724-45DF-8F54-AD58901FDEF2}" destId="{70794BB7-162C-4C09-B13D-066C5AF8D9E9}" srcOrd="4" destOrd="0" presId="urn:microsoft.com/office/officeart/2018/2/layout/IconLabelList"/>
    <dgm:cxn modelId="{C0DD40DC-F46E-422F-910E-D938EB37CD6D}" type="presParOf" srcId="{70794BB7-162C-4C09-B13D-066C5AF8D9E9}" destId="{A678969A-3B0B-4D3F-BF1E-DAFDBDD5B7FF}" srcOrd="0" destOrd="0" presId="urn:microsoft.com/office/officeart/2018/2/layout/IconLabelList"/>
    <dgm:cxn modelId="{F43726C3-D7AA-4C34-B2E6-A45FB07A757B}" type="presParOf" srcId="{70794BB7-162C-4C09-B13D-066C5AF8D9E9}" destId="{F71F2CA5-ABA9-4A34-A4D3-645795DEDE3D}" srcOrd="1" destOrd="0" presId="urn:microsoft.com/office/officeart/2018/2/layout/IconLabelList"/>
    <dgm:cxn modelId="{49CEC0DB-C61D-490B-B9FB-D6F1DACFC56F}" type="presParOf" srcId="{70794BB7-162C-4C09-B13D-066C5AF8D9E9}" destId="{E6582510-F2C4-49B6-8E28-C7D8EF4BDA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D4EDA-84EB-474E-8766-E464DCC9969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3E426-776E-44EC-8B47-DDDF3A431512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i="0" dirty="0"/>
            <a:t>Since inception, the JPB/NCDP meetings have lived up to expectations as key policy decisions have been reached and implemented at both the National and the Sub-National levels. </a:t>
          </a:r>
        </a:p>
      </dgm:t>
    </dgm:pt>
    <dgm:pt modelId="{6B06C94E-1E2D-4630-8A17-C5E533BDBF93}" type="parTrans" cxnId="{4D424F09-1547-4EED-9AB8-08C435824053}">
      <dgm:prSet/>
      <dgm:spPr/>
      <dgm:t>
        <a:bodyPr/>
        <a:lstStyle/>
        <a:p>
          <a:endParaRPr lang="en-US"/>
        </a:p>
      </dgm:t>
    </dgm:pt>
    <dgm:pt modelId="{F33E61A7-CAEE-4F58-B5C0-E7C2B25F96B0}" type="sibTrans" cxnId="{4D424F09-1547-4EED-9AB8-08C435824053}">
      <dgm:prSet/>
      <dgm:spPr/>
      <dgm:t>
        <a:bodyPr/>
        <a:lstStyle/>
        <a:p>
          <a:endParaRPr lang="en-US"/>
        </a:p>
      </dgm:t>
    </dgm:pt>
    <dgm:pt modelId="{76464F03-6C5C-44F4-82C8-0A9C27744EEE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i="0" dirty="0"/>
            <a:t>Resolutions from the meetings have also served as critical inputs to the National Economic Council (NEC) meetings and resolutions.</a:t>
          </a:r>
        </a:p>
      </dgm:t>
    </dgm:pt>
    <dgm:pt modelId="{4C8C6625-B303-4A79-95F3-A1CBD9A5A631}" type="parTrans" cxnId="{598F9299-8D58-430C-A6AE-90F2924B7C9A}">
      <dgm:prSet/>
      <dgm:spPr/>
      <dgm:t>
        <a:bodyPr/>
        <a:lstStyle/>
        <a:p>
          <a:endParaRPr lang="en-US"/>
        </a:p>
      </dgm:t>
    </dgm:pt>
    <dgm:pt modelId="{6EF1D9B1-FDB0-4642-A08C-A3F470BB893F}" type="sibTrans" cxnId="{598F9299-8D58-430C-A6AE-90F2924B7C9A}">
      <dgm:prSet/>
      <dgm:spPr/>
      <dgm:t>
        <a:bodyPr/>
        <a:lstStyle/>
        <a:p>
          <a:endParaRPr lang="en-US"/>
        </a:p>
      </dgm:t>
    </dgm:pt>
    <dgm:pt modelId="{EAE06F6D-4AEE-4C4E-9C3B-F8D50CB0DE75}" type="pres">
      <dgm:prSet presAssocID="{F4CD4EDA-84EB-474E-8766-E464DCC9969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9D1CF-CA12-4839-96BC-21609672FCBC}" type="pres">
      <dgm:prSet presAssocID="{9D73E426-776E-44EC-8B47-DDDF3A431512}" presName="compNode" presStyleCnt="0"/>
      <dgm:spPr/>
    </dgm:pt>
    <dgm:pt modelId="{44122CD4-3A8E-49A9-B6A7-6058E3086B95}" type="pres">
      <dgm:prSet presAssocID="{9D73E426-776E-44EC-8B47-DDDF3A431512}" presName="bgRect" presStyleLbl="bgShp" presStyleIdx="0" presStyleCnt="2"/>
      <dgm:spPr/>
    </dgm:pt>
    <dgm:pt modelId="{F1F280E3-A0DF-4C28-9D89-65471C537078}" type="pres">
      <dgm:prSet presAssocID="{9D73E426-776E-44EC-8B47-DDDF3A43151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36AF0C0-01E4-4520-BE0A-28EF007456B1}" type="pres">
      <dgm:prSet presAssocID="{9D73E426-776E-44EC-8B47-DDDF3A431512}" presName="spaceRect" presStyleCnt="0"/>
      <dgm:spPr/>
    </dgm:pt>
    <dgm:pt modelId="{4FD551DA-9303-4DBE-B66A-9560CBE9F86F}" type="pres">
      <dgm:prSet presAssocID="{9D73E426-776E-44EC-8B47-DDDF3A431512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46586A-4E17-450D-A229-29B8D9C3BB01}" type="pres">
      <dgm:prSet presAssocID="{F33E61A7-CAEE-4F58-B5C0-E7C2B25F96B0}" presName="sibTrans" presStyleCnt="0"/>
      <dgm:spPr/>
    </dgm:pt>
    <dgm:pt modelId="{33E729F6-3892-4EF0-A538-891A93A7B4A7}" type="pres">
      <dgm:prSet presAssocID="{76464F03-6C5C-44F4-82C8-0A9C27744EEE}" presName="compNode" presStyleCnt="0"/>
      <dgm:spPr/>
    </dgm:pt>
    <dgm:pt modelId="{1B0F6B28-C392-4EE0-A44F-8FFDD645FD67}" type="pres">
      <dgm:prSet presAssocID="{76464F03-6C5C-44F4-82C8-0A9C27744EEE}" presName="bgRect" presStyleLbl="bgShp" presStyleIdx="1" presStyleCnt="2"/>
      <dgm:spPr/>
    </dgm:pt>
    <dgm:pt modelId="{E085BF04-12A2-4B4A-A3C2-010AC55C4008}" type="pres">
      <dgm:prSet presAssocID="{76464F03-6C5C-44F4-82C8-0A9C27744EE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4834699-0038-4B86-9E28-C737388D49A0}" type="pres">
      <dgm:prSet presAssocID="{76464F03-6C5C-44F4-82C8-0A9C27744EEE}" presName="spaceRect" presStyleCnt="0"/>
      <dgm:spPr/>
    </dgm:pt>
    <dgm:pt modelId="{6E44B667-29A5-401A-8FE9-9B59742B2FA6}" type="pres">
      <dgm:prSet presAssocID="{76464F03-6C5C-44F4-82C8-0A9C27744EEE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258C7-D413-4F77-AAD0-7A6CA1F5AD3B}" type="presOf" srcId="{76464F03-6C5C-44F4-82C8-0A9C27744EEE}" destId="{6E44B667-29A5-401A-8FE9-9B59742B2FA6}" srcOrd="0" destOrd="0" presId="urn:microsoft.com/office/officeart/2018/2/layout/IconVerticalSolidList"/>
    <dgm:cxn modelId="{4D424F09-1547-4EED-9AB8-08C435824053}" srcId="{F4CD4EDA-84EB-474E-8766-E464DCC9969B}" destId="{9D73E426-776E-44EC-8B47-DDDF3A431512}" srcOrd="0" destOrd="0" parTransId="{6B06C94E-1E2D-4630-8A17-C5E533BDBF93}" sibTransId="{F33E61A7-CAEE-4F58-B5C0-E7C2B25F96B0}"/>
    <dgm:cxn modelId="{598F9299-8D58-430C-A6AE-90F2924B7C9A}" srcId="{F4CD4EDA-84EB-474E-8766-E464DCC9969B}" destId="{76464F03-6C5C-44F4-82C8-0A9C27744EEE}" srcOrd="1" destOrd="0" parTransId="{4C8C6625-B303-4A79-95F3-A1CBD9A5A631}" sibTransId="{6EF1D9B1-FDB0-4642-A08C-A3F470BB893F}"/>
    <dgm:cxn modelId="{4853F431-8FDE-460E-B061-334312625B2D}" type="presOf" srcId="{9D73E426-776E-44EC-8B47-DDDF3A431512}" destId="{4FD551DA-9303-4DBE-B66A-9560CBE9F86F}" srcOrd="0" destOrd="0" presId="urn:microsoft.com/office/officeart/2018/2/layout/IconVerticalSolidList"/>
    <dgm:cxn modelId="{C4E62A14-FE08-45B1-B7EF-8841D99D52BA}" type="presOf" srcId="{F4CD4EDA-84EB-474E-8766-E464DCC9969B}" destId="{EAE06F6D-4AEE-4C4E-9C3B-F8D50CB0DE75}" srcOrd="0" destOrd="0" presId="urn:microsoft.com/office/officeart/2018/2/layout/IconVerticalSolidList"/>
    <dgm:cxn modelId="{CF7374B5-8EED-410E-9C1E-D1DEBD0715F5}" type="presParOf" srcId="{EAE06F6D-4AEE-4C4E-9C3B-F8D50CB0DE75}" destId="{9419D1CF-CA12-4839-96BC-21609672FCBC}" srcOrd="0" destOrd="0" presId="urn:microsoft.com/office/officeart/2018/2/layout/IconVerticalSolidList"/>
    <dgm:cxn modelId="{C1B2582C-1B76-4A7F-803E-BF91FCF629C0}" type="presParOf" srcId="{9419D1CF-CA12-4839-96BC-21609672FCBC}" destId="{44122CD4-3A8E-49A9-B6A7-6058E3086B95}" srcOrd="0" destOrd="0" presId="urn:microsoft.com/office/officeart/2018/2/layout/IconVerticalSolidList"/>
    <dgm:cxn modelId="{8A5BB44A-9593-4953-879E-ED52B2231A57}" type="presParOf" srcId="{9419D1CF-CA12-4839-96BC-21609672FCBC}" destId="{F1F280E3-A0DF-4C28-9D89-65471C537078}" srcOrd="1" destOrd="0" presId="urn:microsoft.com/office/officeart/2018/2/layout/IconVerticalSolidList"/>
    <dgm:cxn modelId="{CCBE8472-34E5-4974-A1C6-1483EE88D5E6}" type="presParOf" srcId="{9419D1CF-CA12-4839-96BC-21609672FCBC}" destId="{236AF0C0-01E4-4520-BE0A-28EF007456B1}" srcOrd="2" destOrd="0" presId="urn:microsoft.com/office/officeart/2018/2/layout/IconVerticalSolidList"/>
    <dgm:cxn modelId="{C0DD381D-9CDC-4CC3-BC25-B9A5CCB947F8}" type="presParOf" srcId="{9419D1CF-CA12-4839-96BC-21609672FCBC}" destId="{4FD551DA-9303-4DBE-B66A-9560CBE9F86F}" srcOrd="3" destOrd="0" presId="urn:microsoft.com/office/officeart/2018/2/layout/IconVerticalSolidList"/>
    <dgm:cxn modelId="{39AA5643-4532-477E-9FE3-7844A89BAC19}" type="presParOf" srcId="{EAE06F6D-4AEE-4C4E-9C3B-F8D50CB0DE75}" destId="{5546586A-4E17-450D-A229-29B8D9C3BB01}" srcOrd="1" destOrd="0" presId="urn:microsoft.com/office/officeart/2018/2/layout/IconVerticalSolidList"/>
    <dgm:cxn modelId="{DC9695D2-8445-4293-878E-FD6EFEDD0C4F}" type="presParOf" srcId="{EAE06F6D-4AEE-4C4E-9C3B-F8D50CB0DE75}" destId="{33E729F6-3892-4EF0-A538-891A93A7B4A7}" srcOrd="2" destOrd="0" presId="urn:microsoft.com/office/officeart/2018/2/layout/IconVerticalSolidList"/>
    <dgm:cxn modelId="{021E02D0-5333-4D35-9C80-A526DC0F49B4}" type="presParOf" srcId="{33E729F6-3892-4EF0-A538-891A93A7B4A7}" destId="{1B0F6B28-C392-4EE0-A44F-8FFDD645FD67}" srcOrd="0" destOrd="0" presId="urn:microsoft.com/office/officeart/2018/2/layout/IconVerticalSolidList"/>
    <dgm:cxn modelId="{D579519F-C770-45DB-92C2-89AE866BA940}" type="presParOf" srcId="{33E729F6-3892-4EF0-A538-891A93A7B4A7}" destId="{E085BF04-12A2-4B4A-A3C2-010AC55C4008}" srcOrd="1" destOrd="0" presId="urn:microsoft.com/office/officeart/2018/2/layout/IconVerticalSolidList"/>
    <dgm:cxn modelId="{832A77F9-623D-467A-AB52-94A42CD1D6D3}" type="presParOf" srcId="{33E729F6-3892-4EF0-A538-891A93A7B4A7}" destId="{84834699-0038-4B86-9E28-C737388D49A0}" srcOrd="2" destOrd="0" presId="urn:microsoft.com/office/officeart/2018/2/layout/IconVerticalSolidList"/>
    <dgm:cxn modelId="{6E331CA3-2806-4F9F-BB0E-78D3E9A85FD6}" type="presParOf" srcId="{33E729F6-3892-4EF0-A538-891A93A7B4A7}" destId="{6E44B667-29A5-401A-8FE9-9B59742B2F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773CF1-36BF-4B0E-937C-7D9B5AB6CF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D1F18-587F-472B-A058-FB8865CC19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had been considerable cooperation from key stakeholders at the National and sub-national levels as well as the organized Private Sector towards the success of the JPB/NCDP meetings. </a:t>
          </a:r>
        </a:p>
      </dgm:t>
    </dgm:pt>
    <dgm:pt modelId="{6061FC36-B66B-41FE-86A4-465BA1946BF8}" type="parTrans" cxnId="{0C4ED83C-7D41-49CA-AC50-4643E8B4490D}">
      <dgm:prSet/>
      <dgm:spPr/>
      <dgm:t>
        <a:bodyPr/>
        <a:lstStyle/>
        <a:p>
          <a:endParaRPr lang="en-US"/>
        </a:p>
      </dgm:t>
    </dgm:pt>
    <dgm:pt modelId="{9EEDCA53-FA50-4673-B7DC-00A337744BBB}" type="sibTrans" cxnId="{0C4ED83C-7D41-49CA-AC50-4643E8B4490D}">
      <dgm:prSet/>
      <dgm:spPr/>
      <dgm:t>
        <a:bodyPr/>
        <a:lstStyle/>
        <a:p>
          <a:endParaRPr lang="en-US"/>
        </a:p>
      </dgm:t>
    </dgm:pt>
    <dgm:pt modelId="{B7507929-4330-490E-B438-A842BDBE63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representation and participation of stakeholders at the meetings had been commendable. Also, follow up on resolutions reached at the meetings had been so far fruitful.</a:t>
          </a:r>
        </a:p>
      </dgm:t>
    </dgm:pt>
    <dgm:pt modelId="{8FE5AE72-652C-4CAF-80BF-D5F2D4CA58F3}" type="parTrans" cxnId="{FD630D46-CD6F-417F-91C6-706AC067EE65}">
      <dgm:prSet/>
      <dgm:spPr/>
      <dgm:t>
        <a:bodyPr/>
        <a:lstStyle/>
        <a:p>
          <a:endParaRPr lang="en-US"/>
        </a:p>
      </dgm:t>
    </dgm:pt>
    <dgm:pt modelId="{10E99936-6E7C-4B86-9F50-899356B0B4EE}" type="sibTrans" cxnId="{FD630D46-CD6F-417F-91C6-706AC067EE65}">
      <dgm:prSet/>
      <dgm:spPr/>
      <dgm:t>
        <a:bodyPr/>
        <a:lstStyle/>
        <a:p>
          <a:endParaRPr lang="en-US"/>
        </a:p>
      </dgm:t>
    </dgm:pt>
    <dgm:pt modelId="{A08A434E-1FCE-4B7E-A051-3C4EDD2965BA}" type="pres">
      <dgm:prSet presAssocID="{6A773CF1-36BF-4B0E-937C-7D9B5AB6CF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2DAF1-8648-443B-A822-D5DFC976655F}" type="pres">
      <dgm:prSet presAssocID="{862D1F18-587F-472B-A058-FB8865CC198B}" presName="compNode" presStyleCnt="0"/>
      <dgm:spPr/>
    </dgm:pt>
    <dgm:pt modelId="{4B341231-557A-4326-9F56-E45A982D6308}" type="pres">
      <dgm:prSet presAssocID="{862D1F18-587F-472B-A058-FB8865CC198B}" presName="bgRect" presStyleLbl="bgShp" presStyleIdx="0" presStyleCnt="2"/>
      <dgm:spPr/>
    </dgm:pt>
    <dgm:pt modelId="{F649F65B-E12B-4E3C-9EEB-707A4C6A8C3D}" type="pres">
      <dgm:prSet presAssocID="{862D1F18-587F-472B-A058-FB8865CC19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1AF0E70-3F5C-44B6-A80D-8B3A2ECC61BE}" type="pres">
      <dgm:prSet presAssocID="{862D1F18-587F-472B-A058-FB8865CC198B}" presName="spaceRect" presStyleCnt="0"/>
      <dgm:spPr/>
    </dgm:pt>
    <dgm:pt modelId="{007F513E-D932-4727-ABE2-4871E8CC8C93}" type="pres">
      <dgm:prSet presAssocID="{862D1F18-587F-472B-A058-FB8865CC198B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E2C1F4-9969-4846-BE02-2D71FF4B8B64}" type="pres">
      <dgm:prSet presAssocID="{9EEDCA53-FA50-4673-B7DC-00A337744BBB}" presName="sibTrans" presStyleCnt="0"/>
      <dgm:spPr/>
    </dgm:pt>
    <dgm:pt modelId="{65A2C2F5-8DE3-4E3A-AE18-50059F71405C}" type="pres">
      <dgm:prSet presAssocID="{B7507929-4330-490E-B438-A842BDBE6374}" presName="compNode" presStyleCnt="0"/>
      <dgm:spPr/>
    </dgm:pt>
    <dgm:pt modelId="{EF946080-1B3A-415B-A95F-9DD525D5FB6E}" type="pres">
      <dgm:prSet presAssocID="{B7507929-4330-490E-B438-A842BDBE6374}" presName="bgRect" presStyleLbl="bgShp" presStyleIdx="1" presStyleCnt="2"/>
      <dgm:spPr/>
    </dgm:pt>
    <dgm:pt modelId="{B10B6177-63D6-45EB-8A00-80FCE73B1EE8}" type="pres">
      <dgm:prSet presAssocID="{B7507929-4330-490E-B438-A842BDBE637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AC88314-1293-480C-A6AD-1BD6B60B24B2}" type="pres">
      <dgm:prSet presAssocID="{B7507929-4330-490E-B438-A842BDBE6374}" presName="spaceRect" presStyleCnt="0"/>
      <dgm:spPr/>
    </dgm:pt>
    <dgm:pt modelId="{9781ED77-6BFF-4271-801B-B20DA105D695}" type="pres">
      <dgm:prSet presAssocID="{B7507929-4330-490E-B438-A842BDBE6374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30D46-CD6F-417F-91C6-706AC067EE65}" srcId="{6A773CF1-36BF-4B0E-937C-7D9B5AB6CF90}" destId="{B7507929-4330-490E-B438-A842BDBE6374}" srcOrd="1" destOrd="0" parTransId="{8FE5AE72-652C-4CAF-80BF-D5F2D4CA58F3}" sibTransId="{10E99936-6E7C-4B86-9F50-899356B0B4EE}"/>
    <dgm:cxn modelId="{0C4ED83C-7D41-49CA-AC50-4643E8B4490D}" srcId="{6A773CF1-36BF-4B0E-937C-7D9B5AB6CF90}" destId="{862D1F18-587F-472B-A058-FB8865CC198B}" srcOrd="0" destOrd="0" parTransId="{6061FC36-B66B-41FE-86A4-465BA1946BF8}" sibTransId="{9EEDCA53-FA50-4673-B7DC-00A337744BBB}"/>
    <dgm:cxn modelId="{7E20C9AA-B1D9-4A71-A26E-CCF01458AF15}" type="presOf" srcId="{6A773CF1-36BF-4B0E-937C-7D9B5AB6CF90}" destId="{A08A434E-1FCE-4B7E-A051-3C4EDD2965BA}" srcOrd="0" destOrd="0" presId="urn:microsoft.com/office/officeart/2018/2/layout/IconVerticalSolidList"/>
    <dgm:cxn modelId="{3BCC161C-7B2D-4740-8FF3-4C1900900B02}" type="presOf" srcId="{862D1F18-587F-472B-A058-FB8865CC198B}" destId="{007F513E-D932-4727-ABE2-4871E8CC8C93}" srcOrd="0" destOrd="0" presId="urn:microsoft.com/office/officeart/2018/2/layout/IconVerticalSolidList"/>
    <dgm:cxn modelId="{AE63CBBB-8764-4F90-AF4D-37211FFE8E56}" type="presOf" srcId="{B7507929-4330-490E-B438-A842BDBE6374}" destId="{9781ED77-6BFF-4271-801B-B20DA105D695}" srcOrd="0" destOrd="0" presId="urn:microsoft.com/office/officeart/2018/2/layout/IconVerticalSolidList"/>
    <dgm:cxn modelId="{BC1EE154-FFCF-44E0-8FB2-102C40A37B55}" type="presParOf" srcId="{A08A434E-1FCE-4B7E-A051-3C4EDD2965BA}" destId="{BD92DAF1-8648-443B-A822-D5DFC976655F}" srcOrd="0" destOrd="0" presId="urn:microsoft.com/office/officeart/2018/2/layout/IconVerticalSolidList"/>
    <dgm:cxn modelId="{D2479BE4-4615-4295-8CEB-13F591E22CD8}" type="presParOf" srcId="{BD92DAF1-8648-443B-A822-D5DFC976655F}" destId="{4B341231-557A-4326-9F56-E45A982D6308}" srcOrd="0" destOrd="0" presId="urn:microsoft.com/office/officeart/2018/2/layout/IconVerticalSolidList"/>
    <dgm:cxn modelId="{4062795A-428F-46BD-9F20-E4B4BC82542E}" type="presParOf" srcId="{BD92DAF1-8648-443B-A822-D5DFC976655F}" destId="{F649F65B-E12B-4E3C-9EEB-707A4C6A8C3D}" srcOrd="1" destOrd="0" presId="urn:microsoft.com/office/officeart/2018/2/layout/IconVerticalSolidList"/>
    <dgm:cxn modelId="{C979C1BF-43F3-4066-BAF6-59981FB59E80}" type="presParOf" srcId="{BD92DAF1-8648-443B-A822-D5DFC976655F}" destId="{C1AF0E70-3F5C-44B6-A80D-8B3A2ECC61BE}" srcOrd="2" destOrd="0" presId="urn:microsoft.com/office/officeart/2018/2/layout/IconVerticalSolidList"/>
    <dgm:cxn modelId="{26EA276F-E8D0-4D53-86C4-EA1AFDA9DEBD}" type="presParOf" srcId="{BD92DAF1-8648-443B-A822-D5DFC976655F}" destId="{007F513E-D932-4727-ABE2-4871E8CC8C93}" srcOrd="3" destOrd="0" presId="urn:microsoft.com/office/officeart/2018/2/layout/IconVerticalSolidList"/>
    <dgm:cxn modelId="{4338A4BA-563A-4008-B766-11CAB50A8ABB}" type="presParOf" srcId="{A08A434E-1FCE-4B7E-A051-3C4EDD2965BA}" destId="{F1E2C1F4-9969-4846-BE02-2D71FF4B8B64}" srcOrd="1" destOrd="0" presId="urn:microsoft.com/office/officeart/2018/2/layout/IconVerticalSolidList"/>
    <dgm:cxn modelId="{F491E104-37A7-4C49-9E38-C4ED078FE94F}" type="presParOf" srcId="{A08A434E-1FCE-4B7E-A051-3C4EDD2965BA}" destId="{65A2C2F5-8DE3-4E3A-AE18-50059F71405C}" srcOrd="2" destOrd="0" presId="urn:microsoft.com/office/officeart/2018/2/layout/IconVerticalSolidList"/>
    <dgm:cxn modelId="{48BE0E31-0C7C-4FEC-90FE-915606C27B13}" type="presParOf" srcId="{65A2C2F5-8DE3-4E3A-AE18-50059F71405C}" destId="{EF946080-1B3A-415B-A95F-9DD525D5FB6E}" srcOrd="0" destOrd="0" presId="urn:microsoft.com/office/officeart/2018/2/layout/IconVerticalSolidList"/>
    <dgm:cxn modelId="{C010F014-2767-498B-A4FF-EB4269DD50EA}" type="presParOf" srcId="{65A2C2F5-8DE3-4E3A-AE18-50059F71405C}" destId="{B10B6177-63D6-45EB-8A00-80FCE73B1EE8}" srcOrd="1" destOrd="0" presId="urn:microsoft.com/office/officeart/2018/2/layout/IconVerticalSolidList"/>
    <dgm:cxn modelId="{46A08B66-A876-4F67-A215-7F11177BDA4D}" type="presParOf" srcId="{65A2C2F5-8DE3-4E3A-AE18-50059F71405C}" destId="{BAC88314-1293-480C-A6AD-1BD6B60B24B2}" srcOrd="2" destOrd="0" presId="urn:microsoft.com/office/officeart/2018/2/layout/IconVerticalSolidList"/>
    <dgm:cxn modelId="{44740F1C-35B6-4C6F-9592-5C4F42B9AAB1}" type="presParOf" srcId="{65A2C2F5-8DE3-4E3A-AE18-50059F71405C}" destId="{9781ED77-6BFF-4271-801B-B20DA105D6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C4DD2B-F8CF-419E-9CB8-BA35C26B48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F2660-566F-4DED-A837-1986A4E1D67F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GB" dirty="0"/>
            <a:t>You may wish to recall that at the 21</a:t>
          </a:r>
          <a:r>
            <a:rPr lang="en-GB" baseline="30000" dirty="0"/>
            <a:t>st</a:t>
          </a:r>
          <a:r>
            <a:rPr lang="en-GB" dirty="0"/>
            <a:t> JPB/NCDP meeting held at Abakaliki, Ebonyi State in April, 2022, Ekiti volunteered to host the next </a:t>
          </a:r>
          <a:r>
            <a:rPr lang="en-GB" dirty="0" smtClean="0"/>
            <a:t>meeting, </a:t>
          </a:r>
          <a:r>
            <a:rPr lang="en-GB" dirty="0"/>
            <a:t>Ondo was the alternate both States could not host the meetings which usually held </a:t>
          </a:r>
          <a:r>
            <a:rPr lang="en-GB" dirty="0" smtClean="0"/>
            <a:t>in the 1</a:t>
          </a:r>
          <a:r>
            <a:rPr lang="en-GB" baseline="30000" dirty="0" smtClean="0"/>
            <a:t>st</a:t>
          </a:r>
          <a:r>
            <a:rPr lang="en-GB" dirty="0" smtClean="0"/>
            <a:t> </a:t>
          </a:r>
          <a:r>
            <a:rPr lang="en-GB" dirty="0"/>
            <a:t>quarter of every year. As a follow-up to getting a host, Osun State was approached </a:t>
          </a:r>
          <a:r>
            <a:rPr lang="en-GB" dirty="0" smtClean="0"/>
            <a:t>to host the 22</a:t>
          </a:r>
          <a:r>
            <a:rPr lang="en-GB" baseline="30000" dirty="0" smtClean="0"/>
            <a:t>nd</a:t>
          </a:r>
          <a:r>
            <a:rPr lang="en-GB" dirty="0" smtClean="0"/>
            <a:t> Edition of the JPB/NCDP Meetings.</a:t>
          </a:r>
          <a:endParaRPr lang="en-US" dirty="0"/>
        </a:p>
      </dgm:t>
    </dgm:pt>
    <dgm:pt modelId="{E3E1DB62-1334-4F53-A416-5B10F1AACC91}" type="parTrans" cxnId="{46053EF1-0A72-4F78-BF1B-92375EA52DF0}">
      <dgm:prSet/>
      <dgm:spPr/>
      <dgm:t>
        <a:bodyPr/>
        <a:lstStyle/>
        <a:p>
          <a:endParaRPr lang="en-US"/>
        </a:p>
      </dgm:t>
    </dgm:pt>
    <dgm:pt modelId="{E4F38A23-746B-489F-8C23-D55DF217607A}" type="sibTrans" cxnId="{46053EF1-0A72-4F78-BF1B-92375EA52DF0}">
      <dgm:prSet/>
      <dgm:spPr/>
      <dgm:t>
        <a:bodyPr/>
        <a:lstStyle/>
        <a:p>
          <a:endParaRPr lang="en-US"/>
        </a:p>
      </dgm:t>
    </dgm:pt>
    <dgm:pt modelId="{FF089B7E-FCA5-473F-A040-53B32746E544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GB" dirty="0"/>
            <a:t>Magnanimously, and without much ado, Osun State Government graciously accepted to host the 22</a:t>
          </a:r>
          <a:r>
            <a:rPr lang="en-GB" baseline="30000" dirty="0"/>
            <a:t>nd</a:t>
          </a:r>
          <a:r>
            <a:rPr lang="en-GB" dirty="0"/>
            <a:t> Edition of the JPB/NCDP meetings inspired by the zeal to showcase the giant strides made in the State.</a:t>
          </a:r>
          <a:endParaRPr lang="en-US" dirty="0"/>
        </a:p>
      </dgm:t>
    </dgm:pt>
    <dgm:pt modelId="{49328F68-19C1-4D6D-8A57-A00EE62A50DD}" type="parTrans" cxnId="{3F36E439-1173-48B3-8043-0029D33079CC}">
      <dgm:prSet/>
      <dgm:spPr/>
      <dgm:t>
        <a:bodyPr/>
        <a:lstStyle/>
        <a:p>
          <a:endParaRPr lang="en-US"/>
        </a:p>
      </dgm:t>
    </dgm:pt>
    <dgm:pt modelId="{AC6D53ED-A356-49BA-9BE7-49C1BA9A1B9C}" type="sibTrans" cxnId="{3F36E439-1173-48B3-8043-0029D33079CC}">
      <dgm:prSet/>
      <dgm:spPr/>
      <dgm:t>
        <a:bodyPr/>
        <a:lstStyle/>
        <a:p>
          <a:endParaRPr lang="en-US"/>
        </a:p>
      </dgm:t>
    </dgm:pt>
    <dgm:pt modelId="{D3E4BDB6-FCEA-4BE6-8E38-ED0EC53F6D6D}" type="pres">
      <dgm:prSet presAssocID="{E3C4DD2B-F8CF-419E-9CB8-BA35C26B487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A332C-E379-40F0-9351-D93BD9C0E3CE}" type="pres">
      <dgm:prSet presAssocID="{221F2660-566F-4DED-A837-1986A4E1D67F}" presName="compNode" presStyleCnt="0"/>
      <dgm:spPr/>
    </dgm:pt>
    <dgm:pt modelId="{A009ABC4-2F96-4371-9B89-08029140CAC4}" type="pres">
      <dgm:prSet presAssocID="{221F2660-566F-4DED-A837-1986A4E1D67F}" presName="bgRect" presStyleLbl="bgShp" presStyleIdx="0" presStyleCnt="2"/>
      <dgm:spPr/>
    </dgm:pt>
    <dgm:pt modelId="{5BBE1169-5294-4FF3-98FA-52B35FE0A334}" type="pres">
      <dgm:prSet presAssocID="{221F2660-566F-4DED-A837-1986A4E1D6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A00984E-7EC7-4758-843D-E239F6023053}" type="pres">
      <dgm:prSet presAssocID="{221F2660-566F-4DED-A837-1986A4E1D67F}" presName="spaceRect" presStyleCnt="0"/>
      <dgm:spPr/>
    </dgm:pt>
    <dgm:pt modelId="{23F0170C-DC25-4323-86C1-693B071940C6}" type="pres">
      <dgm:prSet presAssocID="{221F2660-566F-4DED-A837-1986A4E1D67F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5863F6-A30D-4482-AB15-45AEA9302A96}" type="pres">
      <dgm:prSet presAssocID="{E4F38A23-746B-489F-8C23-D55DF217607A}" presName="sibTrans" presStyleCnt="0"/>
      <dgm:spPr/>
    </dgm:pt>
    <dgm:pt modelId="{5BF0085F-EF6A-4D8B-AF8F-9FB8DDA13892}" type="pres">
      <dgm:prSet presAssocID="{FF089B7E-FCA5-473F-A040-53B32746E544}" presName="compNode" presStyleCnt="0"/>
      <dgm:spPr/>
    </dgm:pt>
    <dgm:pt modelId="{98957C2B-78F4-46F0-A5EF-6A816EB70461}" type="pres">
      <dgm:prSet presAssocID="{FF089B7E-FCA5-473F-A040-53B32746E544}" presName="bgRect" presStyleLbl="bgShp" presStyleIdx="1" presStyleCnt="2"/>
      <dgm:spPr/>
    </dgm:pt>
    <dgm:pt modelId="{06E6412C-024E-43FF-8103-002F9AB65E35}" type="pres">
      <dgm:prSet presAssocID="{FF089B7E-FCA5-473F-A040-53B32746E5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2DC74145-A18E-4C4A-B3A0-52CFF231E09A}" type="pres">
      <dgm:prSet presAssocID="{FF089B7E-FCA5-473F-A040-53B32746E544}" presName="spaceRect" presStyleCnt="0"/>
      <dgm:spPr/>
    </dgm:pt>
    <dgm:pt modelId="{C1370CF0-2FB5-4672-8FCE-93300DF77737}" type="pres">
      <dgm:prSet presAssocID="{FF089B7E-FCA5-473F-A040-53B32746E544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ACFD8-8303-45D9-AB63-49125506C29E}" type="presOf" srcId="{E3C4DD2B-F8CF-419E-9CB8-BA35C26B4875}" destId="{D3E4BDB6-FCEA-4BE6-8E38-ED0EC53F6D6D}" srcOrd="0" destOrd="0" presId="urn:microsoft.com/office/officeart/2018/2/layout/IconVerticalSolidList"/>
    <dgm:cxn modelId="{98E6A305-B98A-426C-9746-17C1D25D0D67}" type="presOf" srcId="{221F2660-566F-4DED-A837-1986A4E1D67F}" destId="{23F0170C-DC25-4323-86C1-693B071940C6}" srcOrd="0" destOrd="0" presId="urn:microsoft.com/office/officeart/2018/2/layout/IconVerticalSolidList"/>
    <dgm:cxn modelId="{46053EF1-0A72-4F78-BF1B-92375EA52DF0}" srcId="{E3C4DD2B-F8CF-419E-9CB8-BA35C26B4875}" destId="{221F2660-566F-4DED-A837-1986A4E1D67F}" srcOrd="0" destOrd="0" parTransId="{E3E1DB62-1334-4F53-A416-5B10F1AACC91}" sibTransId="{E4F38A23-746B-489F-8C23-D55DF217607A}"/>
    <dgm:cxn modelId="{B6F9C991-13CA-422E-9F51-7720AA391BDC}" type="presOf" srcId="{FF089B7E-FCA5-473F-A040-53B32746E544}" destId="{C1370CF0-2FB5-4672-8FCE-93300DF77737}" srcOrd="0" destOrd="0" presId="urn:microsoft.com/office/officeart/2018/2/layout/IconVerticalSolidList"/>
    <dgm:cxn modelId="{3F36E439-1173-48B3-8043-0029D33079CC}" srcId="{E3C4DD2B-F8CF-419E-9CB8-BA35C26B4875}" destId="{FF089B7E-FCA5-473F-A040-53B32746E544}" srcOrd="1" destOrd="0" parTransId="{49328F68-19C1-4D6D-8A57-A00EE62A50DD}" sibTransId="{AC6D53ED-A356-49BA-9BE7-49C1BA9A1B9C}"/>
    <dgm:cxn modelId="{65A29943-FB51-4E15-9ED8-D41E2151E48F}" type="presParOf" srcId="{D3E4BDB6-FCEA-4BE6-8E38-ED0EC53F6D6D}" destId="{97FA332C-E379-40F0-9351-D93BD9C0E3CE}" srcOrd="0" destOrd="0" presId="urn:microsoft.com/office/officeart/2018/2/layout/IconVerticalSolidList"/>
    <dgm:cxn modelId="{EEC334F4-8915-4ECD-AC0C-126961DDC43A}" type="presParOf" srcId="{97FA332C-E379-40F0-9351-D93BD9C0E3CE}" destId="{A009ABC4-2F96-4371-9B89-08029140CAC4}" srcOrd="0" destOrd="0" presId="urn:microsoft.com/office/officeart/2018/2/layout/IconVerticalSolidList"/>
    <dgm:cxn modelId="{19722D48-45B3-4F8D-9B0D-AFAF3173BABB}" type="presParOf" srcId="{97FA332C-E379-40F0-9351-D93BD9C0E3CE}" destId="{5BBE1169-5294-4FF3-98FA-52B35FE0A334}" srcOrd="1" destOrd="0" presId="urn:microsoft.com/office/officeart/2018/2/layout/IconVerticalSolidList"/>
    <dgm:cxn modelId="{ACFBDF68-179C-445C-8240-FC802FA73962}" type="presParOf" srcId="{97FA332C-E379-40F0-9351-D93BD9C0E3CE}" destId="{5A00984E-7EC7-4758-843D-E239F6023053}" srcOrd="2" destOrd="0" presId="urn:microsoft.com/office/officeart/2018/2/layout/IconVerticalSolidList"/>
    <dgm:cxn modelId="{BF818D7A-BAD3-4D32-946E-FAB90EF2BED5}" type="presParOf" srcId="{97FA332C-E379-40F0-9351-D93BD9C0E3CE}" destId="{23F0170C-DC25-4323-86C1-693B071940C6}" srcOrd="3" destOrd="0" presId="urn:microsoft.com/office/officeart/2018/2/layout/IconVerticalSolidList"/>
    <dgm:cxn modelId="{90DAB0D7-110F-431B-9422-E44AB03A165F}" type="presParOf" srcId="{D3E4BDB6-FCEA-4BE6-8E38-ED0EC53F6D6D}" destId="{7C5863F6-A30D-4482-AB15-45AEA9302A96}" srcOrd="1" destOrd="0" presId="urn:microsoft.com/office/officeart/2018/2/layout/IconVerticalSolidList"/>
    <dgm:cxn modelId="{8F2F9CEE-601F-4A69-AACC-B9B7E5D498AB}" type="presParOf" srcId="{D3E4BDB6-FCEA-4BE6-8E38-ED0EC53F6D6D}" destId="{5BF0085F-EF6A-4D8B-AF8F-9FB8DDA13892}" srcOrd="2" destOrd="0" presId="urn:microsoft.com/office/officeart/2018/2/layout/IconVerticalSolidList"/>
    <dgm:cxn modelId="{924FF1B1-7235-41B3-9E45-7993F0D1CD06}" type="presParOf" srcId="{5BF0085F-EF6A-4D8B-AF8F-9FB8DDA13892}" destId="{98957C2B-78F4-46F0-A5EF-6A816EB70461}" srcOrd="0" destOrd="0" presId="urn:microsoft.com/office/officeart/2018/2/layout/IconVerticalSolidList"/>
    <dgm:cxn modelId="{C801427C-7884-4F75-99CC-FC2C3162A988}" type="presParOf" srcId="{5BF0085F-EF6A-4D8B-AF8F-9FB8DDA13892}" destId="{06E6412C-024E-43FF-8103-002F9AB65E35}" srcOrd="1" destOrd="0" presId="urn:microsoft.com/office/officeart/2018/2/layout/IconVerticalSolidList"/>
    <dgm:cxn modelId="{10A6B3AE-9EC9-42B8-91A8-7092FCA3CF0F}" type="presParOf" srcId="{5BF0085F-EF6A-4D8B-AF8F-9FB8DDA13892}" destId="{2DC74145-A18E-4C4A-B3A0-52CFF231E09A}" srcOrd="2" destOrd="0" presId="urn:microsoft.com/office/officeart/2018/2/layout/IconVerticalSolidList"/>
    <dgm:cxn modelId="{4C8A7EE7-09FF-4078-A49F-7EEF6480768A}" type="presParOf" srcId="{5BF0085F-EF6A-4D8B-AF8F-9FB8DDA13892}" destId="{C1370CF0-2FB5-4672-8FCE-93300DF777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DD466-79CD-479E-AD0B-BA09CE80A8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02DBE-CD90-463C-99B6-AF122819A69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2400" dirty="0"/>
            <a:t>The 21</a:t>
          </a:r>
          <a:r>
            <a:rPr lang="en-GB" sz="2400" baseline="30000" dirty="0"/>
            <a:t>st</a:t>
          </a:r>
          <a:r>
            <a:rPr lang="en-GB" sz="2400" dirty="0"/>
            <a:t> Edition of the JPB/NCDP meetings held in Abakaliki, Ebonyi State in April, 2022 primarily addressed issues and concerns </a:t>
          </a:r>
          <a:r>
            <a:rPr lang="en-GB" sz="2400" dirty="0" smtClean="0"/>
            <a:t>which emanated </a:t>
          </a:r>
          <a:r>
            <a:rPr lang="en-GB" sz="2400" dirty="0"/>
            <a:t>from the abridged 20</a:t>
          </a:r>
          <a:r>
            <a:rPr lang="en-GB" sz="2400" baseline="30000" dirty="0"/>
            <a:t>th</a:t>
          </a:r>
          <a:r>
            <a:rPr lang="en-GB" sz="2400" dirty="0"/>
            <a:t> Edition of the JPB/NCDP meetings </a:t>
          </a:r>
          <a:r>
            <a:rPr lang="en-GB" sz="2400" dirty="0" smtClean="0"/>
            <a:t>which held in Abuja </a:t>
          </a:r>
          <a:r>
            <a:rPr lang="en-GB" sz="2400" dirty="0"/>
            <a:t>and </a:t>
          </a:r>
          <a:r>
            <a:rPr lang="en-GB" sz="2400" dirty="0" smtClean="0"/>
            <a:t>Maiduguri</a:t>
          </a:r>
          <a:r>
            <a:rPr lang="en-GB" sz="2400" dirty="0"/>
            <a:t>, Borno State in 2021 to harness inputs into the Medium-Term National Development Plan (MTNDP2021-2025</a:t>
          </a:r>
          <a:r>
            <a:rPr lang="en-GB" sz="2400" dirty="0" smtClean="0"/>
            <a:t>), </a:t>
          </a:r>
          <a:r>
            <a:rPr lang="en-GB" sz="2400" dirty="0"/>
            <a:t>Nigeria Agenda 2050 (NA2050) and address the issue of good governance, respectively.</a:t>
          </a:r>
          <a:endParaRPr lang="en-US" sz="2400" dirty="0"/>
        </a:p>
      </dgm:t>
    </dgm:pt>
    <dgm:pt modelId="{83CCFA4D-1F67-4004-8A69-0B2235CD73AC}" type="parTrans" cxnId="{483C980E-CB4C-4E74-906F-9D54F6C51052}">
      <dgm:prSet/>
      <dgm:spPr/>
      <dgm:t>
        <a:bodyPr/>
        <a:lstStyle/>
        <a:p>
          <a:endParaRPr lang="en-US"/>
        </a:p>
      </dgm:t>
    </dgm:pt>
    <dgm:pt modelId="{A67D5304-7BA6-4842-82A6-CD475710ADD0}" type="sibTrans" cxnId="{483C980E-CB4C-4E74-906F-9D54F6C51052}">
      <dgm:prSet/>
      <dgm:spPr/>
      <dgm:t>
        <a:bodyPr/>
        <a:lstStyle/>
        <a:p>
          <a:endParaRPr lang="en-US"/>
        </a:p>
      </dgm:t>
    </dgm:pt>
    <dgm:pt modelId="{78A8D2D8-FB5E-4C22-A8FB-DFCCD6D9B37D}">
      <dgm:prSet/>
      <dgm:spPr/>
      <dgm:t>
        <a:bodyPr/>
        <a:lstStyle/>
        <a:p>
          <a:pPr algn="just">
            <a:lnSpc>
              <a:spcPct val="100000"/>
            </a:lnSpc>
          </a:pPr>
          <a:endParaRPr lang="en-US" dirty="0"/>
        </a:p>
      </dgm:t>
    </dgm:pt>
    <dgm:pt modelId="{91FAC23A-928E-4BF3-B9BB-9D371AB5FCDE}" type="parTrans" cxnId="{976D239A-4604-4DD3-9076-FE1A5D2FEEBA}">
      <dgm:prSet/>
      <dgm:spPr/>
      <dgm:t>
        <a:bodyPr/>
        <a:lstStyle/>
        <a:p>
          <a:endParaRPr lang="en-US"/>
        </a:p>
      </dgm:t>
    </dgm:pt>
    <dgm:pt modelId="{294847DA-F55C-4A98-9351-6699499385B6}" type="sibTrans" cxnId="{976D239A-4604-4DD3-9076-FE1A5D2FEEBA}">
      <dgm:prSet/>
      <dgm:spPr/>
      <dgm:t>
        <a:bodyPr/>
        <a:lstStyle/>
        <a:p>
          <a:endParaRPr lang="en-US"/>
        </a:p>
      </dgm:t>
    </dgm:pt>
    <dgm:pt modelId="{0B6C7D4E-B56C-470C-8854-BB7A39A42856}" type="pres">
      <dgm:prSet presAssocID="{B1EDD466-79CD-479E-AD0B-BA09CE80A84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52231-C3B2-41D9-81B0-44152817975D}" type="pres">
      <dgm:prSet presAssocID="{72102DBE-CD90-463C-99B6-AF122819A69A}" presName="compNode" presStyleCnt="0"/>
      <dgm:spPr/>
    </dgm:pt>
    <dgm:pt modelId="{FF2961E8-646D-4A12-914F-2ECA4ACF70A0}" type="pres">
      <dgm:prSet presAssocID="{72102DBE-CD90-463C-99B6-AF122819A69A}" presName="bgRect" presStyleLbl="bgShp" presStyleIdx="0" presStyleCnt="2"/>
      <dgm:spPr/>
    </dgm:pt>
    <dgm:pt modelId="{7B303610-F0EB-4AF3-BE01-F95103D79566}" type="pres">
      <dgm:prSet presAssocID="{72102DBE-CD90-463C-99B6-AF122819A6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69C9A04-8FD8-4CA8-A0AB-17DCE720ABAA}" type="pres">
      <dgm:prSet presAssocID="{72102DBE-CD90-463C-99B6-AF122819A69A}" presName="spaceRect" presStyleCnt="0"/>
      <dgm:spPr/>
    </dgm:pt>
    <dgm:pt modelId="{D059895B-1950-421E-BA3C-75928CA9D9E7}" type="pres">
      <dgm:prSet presAssocID="{72102DBE-CD90-463C-99B6-AF122819A69A}" presName="parTx" presStyleLbl="revTx" presStyleIdx="0" presStyleCnt="2" custScaleX="100031" custScaleY="18739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6EDB04-F73E-4B2F-B48A-3B771BC4B34B}" type="pres">
      <dgm:prSet presAssocID="{A67D5304-7BA6-4842-82A6-CD475710ADD0}" presName="sibTrans" presStyleCnt="0"/>
      <dgm:spPr/>
    </dgm:pt>
    <dgm:pt modelId="{582A9CC8-08DF-47E2-91E5-0C415B1BDFC9}" type="pres">
      <dgm:prSet presAssocID="{78A8D2D8-FB5E-4C22-A8FB-DFCCD6D9B37D}" presName="compNode" presStyleCnt="0"/>
      <dgm:spPr/>
    </dgm:pt>
    <dgm:pt modelId="{871F0B10-608B-4194-BE03-8336B7F5D2B7}" type="pres">
      <dgm:prSet presAssocID="{78A8D2D8-FB5E-4C22-A8FB-DFCCD6D9B37D}" presName="bgRect" presStyleLbl="bgShp" presStyleIdx="1" presStyleCnt="2"/>
      <dgm:spPr/>
    </dgm:pt>
    <dgm:pt modelId="{97A8AFE6-B46F-480E-934F-B1A24089D8D0}" type="pres">
      <dgm:prSet presAssocID="{78A8D2D8-FB5E-4C22-A8FB-DFCCD6D9B37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C02A9900-F338-4F63-9A62-7C4A37F553DB}" type="pres">
      <dgm:prSet presAssocID="{78A8D2D8-FB5E-4C22-A8FB-DFCCD6D9B37D}" presName="spaceRect" presStyleCnt="0"/>
      <dgm:spPr/>
    </dgm:pt>
    <dgm:pt modelId="{463EF897-997B-4A1D-A18C-A30AE43BE7EB}" type="pres">
      <dgm:prSet presAssocID="{78A8D2D8-FB5E-4C22-A8FB-DFCCD6D9B37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B79F9-D54F-47EF-BFCC-9C3298FFD13D}" type="presOf" srcId="{72102DBE-CD90-463C-99B6-AF122819A69A}" destId="{D059895B-1950-421E-BA3C-75928CA9D9E7}" srcOrd="0" destOrd="0" presId="urn:microsoft.com/office/officeart/2018/2/layout/IconVerticalSolidList"/>
    <dgm:cxn modelId="{976D239A-4604-4DD3-9076-FE1A5D2FEEBA}" srcId="{B1EDD466-79CD-479E-AD0B-BA09CE80A840}" destId="{78A8D2D8-FB5E-4C22-A8FB-DFCCD6D9B37D}" srcOrd="1" destOrd="0" parTransId="{91FAC23A-928E-4BF3-B9BB-9D371AB5FCDE}" sibTransId="{294847DA-F55C-4A98-9351-6699499385B6}"/>
    <dgm:cxn modelId="{483C980E-CB4C-4E74-906F-9D54F6C51052}" srcId="{B1EDD466-79CD-479E-AD0B-BA09CE80A840}" destId="{72102DBE-CD90-463C-99B6-AF122819A69A}" srcOrd="0" destOrd="0" parTransId="{83CCFA4D-1F67-4004-8A69-0B2235CD73AC}" sibTransId="{A67D5304-7BA6-4842-82A6-CD475710ADD0}"/>
    <dgm:cxn modelId="{E40CF731-1243-43A9-A57D-61F0D1C2AAF4}" type="presOf" srcId="{78A8D2D8-FB5E-4C22-A8FB-DFCCD6D9B37D}" destId="{463EF897-997B-4A1D-A18C-A30AE43BE7EB}" srcOrd="0" destOrd="0" presId="urn:microsoft.com/office/officeart/2018/2/layout/IconVerticalSolidList"/>
    <dgm:cxn modelId="{0E1B8844-AF0D-4A32-BFD3-A02E5EBE2882}" type="presOf" srcId="{B1EDD466-79CD-479E-AD0B-BA09CE80A840}" destId="{0B6C7D4E-B56C-470C-8854-BB7A39A42856}" srcOrd="0" destOrd="0" presId="urn:microsoft.com/office/officeart/2018/2/layout/IconVerticalSolidList"/>
    <dgm:cxn modelId="{879BDA29-2CD7-4745-A2EB-E6E52F111A27}" type="presParOf" srcId="{0B6C7D4E-B56C-470C-8854-BB7A39A42856}" destId="{E2B52231-C3B2-41D9-81B0-44152817975D}" srcOrd="0" destOrd="0" presId="urn:microsoft.com/office/officeart/2018/2/layout/IconVerticalSolidList"/>
    <dgm:cxn modelId="{2F197401-2B03-4502-AFF9-060D269F43A4}" type="presParOf" srcId="{E2B52231-C3B2-41D9-81B0-44152817975D}" destId="{FF2961E8-646D-4A12-914F-2ECA4ACF70A0}" srcOrd="0" destOrd="0" presId="urn:microsoft.com/office/officeart/2018/2/layout/IconVerticalSolidList"/>
    <dgm:cxn modelId="{965CA58D-DCDB-4C81-A4BC-C6AFB637B0E4}" type="presParOf" srcId="{E2B52231-C3B2-41D9-81B0-44152817975D}" destId="{7B303610-F0EB-4AF3-BE01-F95103D79566}" srcOrd="1" destOrd="0" presId="urn:microsoft.com/office/officeart/2018/2/layout/IconVerticalSolidList"/>
    <dgm:cxn modelId="{BD0FD73B-FA00-49A3-9BF2-4CF9742538E1}" type="presParOf" srcId="{E2B52231-C3B2-41D9-81B0-44152817975D}" destId="{669C9A04-8FD8-4CA8-A0AB-17DCE720ABAA}" srcOrd="2" destOrd="0" presId="urn:microsoft.com/office/officeart/2018/2/layout/IconVerticalSolidList"/>
    <dgm:cxn modelId="{63339A2E-09AE-4F81-8468-332A7962EEB0}" type="presParOf" srcId="{E2B52231-C3B2-41D9-81B0-44152817975D}" destId="{D059895B-1950-421E-BA3C-75928CA9D9E7}" srcOrd="3" destOrd="0" presId="urn:microsoft.com/office/officeart/2018/2/layout/IconVerticalSolidList"/>
    <dgm:cxn modelId="{4434CB9F-7FD8-4050-B177-AFBF420413BD}" type="presParOf" srcId="{0B6C7D4E-B56C-470C-8854-BB7A39A42856}" destId="{AE6EDB04-F73E-4B2F-B48A-3B771BC4B34B}" srcOrd="1" destOrd="0" presId="urn:microsoft.com/office/officeart/2018/2/layout/IconVerticalSolidList"/>
    <dgm:cxn modelId="{42B83DC1-25C7-4EB4-8643-D3645811D957}" type="presParOf" srcId="{0B6C7D4E-B56C-470C-8854-BB7A39A42856}" destId="{582A9CC8-08DF-47E2-91E5-0C415B1BDFC9}" srcOrd="2" destOrd="0" presId="urn:microsoft.com/office/officeart/2018/2/layout/IconVerticalSolidList"/>
    <dgm:cxn modelId="{2F4F4D67-C259-4268-B5E0-9C5489912ECA}" type="presParOf" srcId="{582A9CC8-08DF-47E2-91E5-0C415B1BDFC9}" destId="{871F0B10-608B-4194-BE03-8336B7F5D2B7}" srcOrd="0" destOrd="0" presId="urn:microsoft.com/office/officeart/2018/2/layout/IconVerticalSolidList"/>
    <dgm:cxn modelId="{F63D460F-68B4-4FF8-92AC-0FABF9D4F7B3}" type="presParOf" srcId="{582A9CC8-08DF-47E2-91E5-0C415B1BDFC9}" destId="{97A8AFE6-B46F-480E-934F-B1A24089D8D0}" srcOrd="1" destOrd="0" presId="urn:microsoft.com/office/officeart/2018/2/layout/IconVerticalSolidList"/>
    <dgm:cxn modelId="{17A4E089-DB73-485C-983E-9C0B80B599B9}" type="presParOf" srcId="{582A9CC8-08DF-47E2-91E5-0C415B1BDFC9}" destId="{C02A9900-F338-4F63-9A62-7C4A37F553DB}" srcOrd="2" destOrd="0" presId="urn:microsoft.com/office/officeart/2018/2/layout/IconVerticalSolidList"/>
    <dgm:cxn modelId="{5A17B3C4-2643-4F9C-8DB9-E53C70D81961}" type="presParOf" srcId="{582A9CC8-08DF-47E2-91E5-0C415B1BDFC9}" destId="{463EF897-997B-4A1D-A18C-A30AE43BE7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EDD466-79CD-479E-AD0B-BA09CE80A8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02DBE-CD90-463C-99B6-AF122819A69A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GB" dirty="0"/>
            <a:t>The theme of the 22</a:t>
          </a:r>
          <a:r>
            <a:rPr lang="en-GB" baseline="30000" dirty="0"/>
            <a:t>nd</a:t>
          </a:r>
          <a:r>
            <a:rPr lang="en-GB" dirty="0"/>
            <a:t> JPB/NCDP meeting is:</a:t>
          </a:r>
          <a:r>
            <a:rPr lang="en-GB" b="1" dirty="0"/>
            <a:t> “Imperatives for Restoring Nigeria on the Path of Sustainable Economic Growth and Development”.</a:t>
          </a:r>
          <a:endParaRPr lang="en-US" dirty="0"/>
        </a:p>
      </dgm:t>
    </dgm:pt>
    <dgm:pt modelId="{83CCFA4D-1F67-4004-8A69-0B2235CD73AC}" type="parTrans" cxnId="{483C980E-CB4C-4E74-906F-9D54F6C51052}">
      <dgm:prSet/>
      <dgm:spPr/>
      <dgm:t>
        <a:bodyPr/>
        <a:lstStyle/>
        <a:p>
          <a:endParaRPr lang="en-US"/>
        </a:p>
      </dgm:t>
    </dgm:pt>
    <dgm:pt modelId="{A67D5304-7BA6-4842-82A6-CD475710ADD0}" type="sibTrans" cxnId="{483C980E-CB4C-4E74-906F-9D54F6C51052}">
      <dgm:prSet/>
      <dgm:spPr/>
      <dgm:t>
        <a:bodyPr/>
        <a:lstStyle/>
        <a:p>
          <a:endParaRPr lang="en-US"/>
        </a:p>
      </dgm:t>
    </dgm:pt>
    <dgm:pt modelId="{78A8D2D8-FB5E-4C22-A8FB-DFCCD6D9B37D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GB" dirty="0"/>
            <a:t>* Energy Sufficiency and Sustainable Economic Development</a:t>
          </a:r>
          <a:endParaRPr lang="en-US" dirty="0"/>
        </a:p>
        <a:p>
          <a:pPr algn="just">
            <a:lnSpc>
              <a:spcPct val="100000"/>
            </a:lnSpc>
          </a:pPr>
          <a:r>
            <a:rPr lang="en-GB" dirty="0"/>
            <a:t>* Food Security in Nigeria: A National Emergency</a:t>
          </a:r>
          <a:endParaRPr lang="en-US" dirty="0"/>
        </a:p>
        <a:p>
          <a:pPr algn="just">
            <a:lnSpc>
              <a:spcPct val="100000"/>
            </a:lnSpc>
          </a:pPr>
          <a:r>
            <a:rPr lang="en-GB" dirty="0"/>
            <a:t>* Human Capital Development for Economic Growth</a:t>
          </a:r>
          <a:endParaRPr lang="en-US" dirty="0"/>
        </a:p>
      </dgm:t>
    </dgm:pt>
    <dgm:pt modelId="{91FAC23A-928E-4BF3-B9BB-9D371AB5FCDE}" type="parTrans" cxnId="{976D239A-4604-4DD3-9076-FE1A5D2FEEBA}">
      <dgm:prSet/>
      <dgm:spPr/>
      <dgm:t>
        <a:bodyPr/>
        <a:lstStyle/>
        <a:p>
          <a:endParaRPr lang="en-US"/>
        </a:p>
      </dgm:t>
    </dgm:pt>
    <dgm:pt modelId="{294847DA-F55C-4A98-9351-6699499385B6}" type="sibTrans" cxnId="{976D239A-4604-4DD3-9076-FE1A5D2FEEBA}">
      <dgm:prSet/>
      <dgm:spPr/>
      <dgm:t>
        <a:bodyPr/>
        <a:lstStyle/>
        <a:p>
          <a:endParaRPr lang="en-US"/>
        </a:p>
      </dgm:t>
    </dgm:pt>
    <dgm:pt modelId="{0B6C7D4E-B56C-470C-8854-BB7A39A42856}" type="pres">
      <dgm:prSet presAssocID="{B1EDD466-79CD-479E-AD0B-BA09CE80A84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52231-C3B2-41D9-81B0-44152817975D}" type="pres">
      <dgm:prSet presAssocID="{72102DBE-CD90-463C-99B6-AF122819A69A}" presName="compNode" presStyleCnt="0"/>
      <dgm:spPr/>
    </dgm:pt>
    <dgm:pt modelId="{FF2961E8-646D-4A12-914F-2ECA4ACF70A0}" type="pres">
      <dgm:prSet presAssocID="{72102DBE-CD90-463C-99B6-AF122819A69A}" presName="bgRect" presStyleLbl="bgShp" presStyleIdx="0" presStyleCnt="2"/>
      <dgm:spPr/>
    </dgm:pt>
    <dgm:pt modelId="{7B303610-F0EB-4AF3-BE01-F95103D79566}" type="pres">
      <dgm:prSet presAssocID="{72102DBE-CD90-463C-99B6-AF122819A6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69C9A04-8FD8-4CA8-A0AB-17DCE720ABAA}" type="pres">
      <dgm:prSet presAssocID="{72102DBE-CD90-463C-99B6-AF122819A69A}" presName="spaceRect" presStyleCnt="0"/>
      <dgm:spPr/>
    </dgm:pt>
    <dgm:pt modelId="{D059895B-1950-421E-BA3C-75928CA9D9E7}" type="pres">
      <dgm:prSet presAssocID="{72102DBE-CD90-463C-99B6-AF122819A69A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6EDB04-F73E-4B2F-B48A-3B771BC4B34B}" type="pres">
      <dgm:prSet presAssocID="{A67D5304-7BA6-4842-82A6-CD475710ADD0}" presName="sibTrans" presStyleCnt="0"/>
      <dgm:spPr/>
    </dgm:pt>
    <dgm:pt modelId="{582A9CC8-08DF-47E2-91E5-0C415B1BDFC9}" type="pres">
      <dgm:prSet presAssocID="{78A8D2D8-FB5E-4C22-A8FB-DFCCD6D9B37D}" presName="compNode" presStyleCnt="0"/>
      <dgm:spPr/>
    </dgm:pt>
    <dgm:pt modelId="{871F0B10-608B-4194-BE03-8336B7F5D2B7}" type="pres">
      <dgm:prSet presAssocID="{78A8D2D8-FB5E-4C22-A8FB-DFCCD6D9B37D}" presName="bgRect" presStyleLbl="bgShp" presStyleIdx="1" presStyleCnt="2"/>
      <dgm:spPr/>
    </dgm:pt>
    <dgm:pt modelId="{97A8AFE6-B46F-480E-934F-B1A24089D8D0}" type="pres">
      <dgm:prSet presAssocID="{78A8D2D8-FB5E-4C22-A8FB-DFCCD6D9B37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C02A9900-F338-4F63-9A62-7C4A37F553DB}" type="pres">
      <dgm:prSet presAssocID="{78A8D2D8-FB5E-4C22-A8FB-DFCCD6D9B37D}" presName="spaceRect" presStyleCnt="0"/>
      <dgm:spPr/>
    </dgm:pt>
    <dgm:pt modelId="{463EF897-997B-4A1D-A18C-A30AE43BE7EB}" type="pres">
      <dgm:prSet presAssocID="{78A8D2D8-FB5E-4C22-A8FB-DFCCD6D9B37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B79F9-D54F-47EF-BFCC-9C3298FFD13D}" type="presOf" srcId="{72102DBE-CD90-463C-99B6-AF122819A69A}" destId="{D059895B-1950-421E-BA3C-75928CA9D9E7}" srcOrd="0" destOrd="0" presId="urn:microsoft.com/office/officeart/2018/2/layout/IconVerticalSolidList"/>
    <dgm:cxn modelId="{976D239A-4604-4DD3-9076-FE1A5D2FEEBA}" srcId="{B1EDD466-79CD-479E-AD0B-BA09CE80A840}" destId="{78A8D2D8-FB5E-4C22-A8FB-DFCCD6D9B37D}" srcOrd="1" destOrd="0" parTransId="{91FAC23A-928E-4BF3-B9BB-9D371AB5FCDE}" sibTransId="{294847DA-F55C-4A98-9351-6699499385B6}"/>
    <dgm:cxn modelId="{483C980E-CB4C-4E74-906F-9D54F6C51052}" srcId="{B1EDD466-79CD-479E-AD0B-BA09CE80A840}" destId="{72102DBE-CD90-463C-99B6-AF122819A69A}" srcOrd="0" destOrd="0" parTransId="{83CCFA4D-1F67-4004-8A69-0B2235CD73AC}" sibTransId="{A67D5304-7BA6-4842-82A6-CD475710ADD0}"/>
    <dgm:cxn modelId="{E40CF731-1243-43A9-A57D-61F0D1C2AAF4}" type="presOf" srcId="{78A8D2D8-FB5E-4C22-A8FB-DFCCD6D9B37D}" destId="{463EF897-997B-4A1D-A18C-A30AE43BE7EB}" srcOrd="0" destOrd="0" presId="urn:microsoft.com/office/officeart/2018/2/layout/IconVerticalSolidList"/>
    <dgm:cxn modelId="{0E1B8844-AF0D-4A32-BFD3-A02E5EBE2882}" type="presOf" srcId="{B1EDD466-79CD-479E-AD0B-BA09CE80A840}" destId="{0B6C7D4E-B56C-470C-8854-BB7A39A42856}" srcOrd="0" destOrd="0" presId="urn:microsoft.com/office/officeart/2018/2/layout/IconVerticalSolidList"/>
    <dgm:cxn modelId="{879BDA29-2CD7-4745-A2EB-E6E52F111A27}" type="presParOf" srcId="{0B6C7D4E-B56C-470C-8854-BB7A39A42856}" destId="{E2B52231-C3B2-41D9-81B0-44152817975D}" srcOrd="0" destOrd="0" presId="urn:microsoft.com/office/officeart/2018/2/layout/IconVerticalSolidList"/>
    <dgm:cxn modelId="{2F197401-2B03-4502-AFF9-060D269F43A4}" type="presParOf" srcId="{E2B52231-C3B2-41D9-81B0-44152817975D}" destId="{FF2961E8-646D-4A12-914F-2ECA4ACF70A0}" srcOrd="0" destOrd="0" presId="urn:microsoft.com/office/officeart/2018/2/layout/IconVerticalSolidList"/>
    <dgm:cxn modelId="{965CA58D-DCDB-4C81-A4BC-C6AFB637B0E4}" type="presParOf" srcId="{E2B52231-C3B2-41D9-81B0-44152817975D}" destId="{7B303610-F0EB-4AF3-BE01-F95103D79566}" srcOrd="1" destOrd="0" presId="urn:microsoft.com/office/officeart/2018/2/layout/IconVerticalSolidList"/>
    <dgm:cxn modelId="{BD0FD73B-FA00-49A3-9BF2-4CF9742538E1}" type="presParOf" srcId="{E2B52231-C3B2-41D9-81B0-44152817975D}" destId="{669C9A04-8FD8-4CA8-A0AB-17DCE720ABAA}" srcOrd="2" destOrd="0" presId="urn:microsoft.com/office/officeart/2018/2/layout/IconVerticalSolidList"/>
    <dgm:cxn modelId="{63339A2E-09AE-4F81-8468-332A7962EEB0}" type="presParOf" srcId="{E2B52231-C3B2-41D9-81B0-44152817975D}" destId="{D059895B-1950-421E-BA3C-75928CA9D9E7}" srcOrd="3" destOrd="0" presId="urn:microsoft.com/office/officeart/2018/2/layout/IconVerticalSolidList"/>
    <dgm:cxn modelId="{4434CB9F-7FD8-4050-B177-AFBF420413BD}" type="presParOf" srcId="{0B6C7D4E-B56C-470C-8854-BB7A39A42856}" destId="{AE6EDB04-F73E-4B2F-B48A-3B771BC4B34B}" srcOrd="1" destOrd="0" presId="urn:microsoft.com/office/officeart/2018/2/layout/IconVerticalSolidList"/>
    <dgm:cxn modelId="{42B83DC1-25C7-4EB4-8643-D3645811D957}" type="presParOf" srcId="{0B6C7D4E-B56C-470C-8854-BB7A39A42856}" destId="{582A9CC8-08DF-47E2-91E5-0C415B1BDFC9}" srcOrd="2" destOrd="0" presId="urn:microsoft.com/office/officeart/2018/2/layout/IconVerticalSolidList"/>
    <dgm:cxn modelId="{2F4F4D67-C259-4268-B5E0-9C5489912ECA}" type="presParOf" srcId="{582A9CC8-08DF-47E2-91E5-0C415B1BDFC9}" destId="{871F0B10-608B-4194-BE03-8336B7F5D2B7}" srcOrd="0" destOrd="0" presId="urn:microsoft.com/office/officeart/2018/2/layout/IconVerticalSolidList"/>
    <dgm:cxn modelId="{F63D460F-68B4-4FF8-92AC-0FABF9D4F7B3}" type="presParOf" srcId="{582A9CC8-08DF-47E2-91E5-0C415B1BDFC9}" destId="{97A8AFE6-B46F-480E-934F-B1A24089D8D0}" srcOrd="1" destOrd="0" presId="urn:microsoft.com/office/officeart/2018/2/layout/IconVerticalSolidList"/>
    <dgm:cxn modelId="{17A4E089-DB73-485C-983E-9C0B80B599B9}" type="presParOf" srcId="{582A9CC8-08DF-47E2-91E5-0C415B1BDFC9}" destId="{C02A9900-F338-4F63-9A62-7C4A37F553DB}" srcOrd="2" destOrd="0" presId="urn:microsoft.com/office/officeart/2018/2/layout/IconVerticalSolidList"/>
    <dgm:cxn modelId="{5A17B3C4-2643-4F9C-8DB9-E53C70D81961}" type="presParOf" srcId="{582A9CC8-08DF-47E2-91E5-0C415B1BDFC9}" destId="{463EF897-997B-4A1D-A18C-A30AE43BE7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C4DD2B-F8CF-419E-9CB8-BA35C26B48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F2660-566F-4DED-A837-1986A4E1D67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1600" b="1" dirty="0">
              <a:solidFill>
                <a:schemeClr val="tx1"/>
              </a:solidFill>
              <a:latin typeface="Garamond (Body)"/>
            </a:rPr>
            <a:t>Day 1 would feature a Technical Plenary Session with the following sub-themes</a:t>
          </a:r>
          <a:r>
            <a:rPr lang="en-GB" sz="1600" dirty="0">
              <a:solidFill>
                <a:schemeClr val="tx1"/>
              </a:solidFill>
              <a:latin typeface="Garamond (Body)"/>
            </a:rPr>
            <a:t>:</a:t>
          </a:r>
          <a:endParaRPr lang="en-US" sz="1600" dirty="0">
            <a:solidFill>
              <a:schemeClr val="tx1"/>
            </a:solidFill>
            <a:latin typeface="Garamond (Body)"/>
          </a:endParaRPr>
        </a:p>
        <a:p>
          <a:pPr algn="just">
            <a:lnSpc>
              <a:spcPct val="100000"/>
            </a:lnSpc>
            <a:buFont typeface="+mj-lt"/>
            <a:buAutoNum type="romanLcPeriod"/>
          </a:pPr>
          <a:r>
            <a:rPr lang="en-GB" sz="1600" dirty="0" err="1">
              <a:solidFill>
                <a:schemeClr val="tx1"/>
              </a:solidFill>
              <a:latin typeface="Garamond (Body)"/>
            </a:rPr>
            <a:t>i</a:t>
          </a:r>
          <a:r>
            <a:rPr lang="en-GB" sz="1600" dirty="0">
              <a:solidFill>
                <a:schemeClr val="tx1"/>
              </a:solidFill>
              <a:latin typeface="Garamond (Body)"/>
            </a:rPr>
            <a:t>. Energy Sufficiency for Sustainable Economic Development: Options for Nigeria</a:t>
          </a:r>
        </a:p>
      </dgm:t>
    </dgm:pt>
    <dgm:pt modelId="{E3E1DB62-1334-4F53-A416-5B10F1AACC91}" type="parTrans" cxnId="{46053EF1-0A72-4F78-BF1B-92375EA52DF0}">
      <dgm:prSet/>
      <dgm:spPr/>
      <dgm:t>
        <a:bodyPr/>
        <a:lstStyle/>
        <a:p>
          <a:endParaRPr lang="en-US"/>
        </a:p>
      </dgm:t>
    </dgm:pt>
    <dgm:pt modelId="{E4F38A23-746B-489F-8C23-D55DF217607A}" type="sibTrans" cxnId="{46053EF1-0A72-4F78-BF1B-92375EA52DF0}">
      <dgm:prSet/>
      <dgm:spPr/>
      <dgm:t>
        <a:bodyPr/>
        <a:lstStyle/>
        <a:p>
          <a:endParaRPr lang="en-US"/>
        </a:p>
      </dgm:t>
    </dgm:pt>
    <dgm:pt modelId="{FF089B7E-FCA5-473F-A040-53B32746E54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1600" b="1" dirty="0">
              <a:solidFill>
                <a:schemeClr val="tx1"/>
              </a:solidFill>
              <a:latin typeface="Garamond (Body)"/>
            </a:rPr>
            <a:t>Day 2 would feature a Technical Plenary Session with the following sub-themes:</a:t>
          </a:r>
          <a:endParaRPr lang="en-US" sz="1600" dirty="0">
            <a:solidFill>
              <a:schemeClr val="tx1"/>
            </a:solidFill>
            <a:latin typeface="Garamond (Body)"/>
          </a:endParaRPr>
        </a:p>
        <a:p>
          <a:pPr algn="just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GB" sz="1600" dirty="0" smtClean="0">
              <a:solidFill>
                <a:schemeClr val="tx1"/>
              </a:solidFill>
              <a:latin typeface="Garamond (Body)"/>
            </a:rPr>
            <a:t> </a:t>
          </a:r>
          <a:r>
            <a:rPr lang="en-US" sz="1600" dirty="0">
              <a:solidFill>
                <a:schemeClr val="tx1"/>
              </a:solidFill>
              <a:latin typeface="Garamond (Body)"/>
            </a:rPr>
            <a:t>Food Security in Nigeria: A National Emergency</a:t>
          </a:r>
          <a:endParaRPr lang="en-GB" sz="1600" dirty="0">
            <a:solidFill>
              <a:schemeClr val="tx1"/>
            </a:solidFill>
            <a:latin typeface="Garamond (Body)"/>
          </a:endParaRPr>
        </a:p>
        <a:p>
          <a:pPr algn="just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GB" sz="1600" dirty="0">
              <a:solidFill>
                <a:schemeClr val="tx1"/>
              </a:solidFill>
              <a:latin typeface="Garamond (Body)"/>
            </a:rPr>
            <a:t>Human Capital Development for Economic Growth</a:t>
          </a:r>
        </a:p>
        <a:p>
          <a:pPr algn="just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GB" sz="1600" dirty="0" smtClean="0">
              <a:solidFill>
                <a:schemeClr val="tx1"/>
              </a:solidFill>
              <a:latin typeface="Garamond (Body)"/>
            </a:rPr>
            <a:t> </a:t>
          </a:r>
          <a:r>
            <a:rPr lang="en-GB" sz="1600" dirty="0">
              <a:solidFill>
                <a:schemeClr val="tx1"/>
              </a:solidFill>
              <a:latin typeface="Garamond (Body)"/>
            </a:rPr>
            <a:t>Addressing Unemployment through Skill Acquisition and Entrepreneurship</a:t>
          </a:r>
          <a:endParaRPr lang="en-US" sz="1600" dirty="0">
            <a:solidFill>
              <a:schemeClr val="tx1"/>
            </a:solidFill>
          </a:endParaRPr>
        </a:p>
      </dgm:t>
    </dgm:pt>
    <dgm:pt modelId="{49328F68-19C1-4D6D-8A57-A00EE62A50DD}" type="parTrans" cxnId="{3F36E439-1173-48B3-8043-0029D33079CC}">
      <dgm:prSet/>
      <dgm:spPr/>
      <dgm:t>
        <a:bodyPr/>
        <a:lstStyle/>
        <a:p>
          <a:endParaRPr lang="en-US"/>
        </a:p>
      </dgm:t>
    </dgm:pt>
    <dgm:pt modelId="{AC6D53ED-A356-49BA-9BE7-49C1BA9A1B9C}" type="sibTrans" cxnId="{3F36E439-1173-48B3-8043-0029D33079CC}">
      <dgm:prSet/>
      <dgm:spPr/>
      <dgm:t>
        <a:bodyPr/>
        <a:lstStyle/>
        <a:p>
          <a:endParaRPr lang="en-US"/>
        </a:p>
      </dgm:t>
    </dgm:pt>
    <dgm:pt modelId="{D3E4BDB6-FCEA-4BE6-8E38-ED0EC53F6D6D}" type="pres">
      <dgm:prSet presAssocID="{E3C4DD2B-F8CF-419E-9CB8-BA35C26B487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A332C-E379-40F0-9351-D93BD9C0E3CE}" type="pres">
      <dgm:prSet presAssocID="{221F2660-566F-4DED-A837-1986A4E1D67F}" presName="compNode" presStyleCnt="0"/>
      <dgm:spPr/>
    </dgm:pt>
    <dgm:pt modelId="{A009ABC4-2F96-4371-9B89-08029140CAC4}" type="pres">
      <dgm:prSet presAssocID="{221F2660-566F-4DED-A837-1986A4E1D67F}" presName="bgRect" presStyleLbl="bgShp" presStyleIdx="0" presStyleCnt="2" custScaleX="97589" custScaleY="81916"/>
      <dgm:spPr/>
    </dgm:pt>
    <dgm:pt modelId="{5BBE1169-5294-4FF3-98FA-52B35FE0A334}" type="pres">
      <dgm:prSet presAssocID="{221F2660-566F-4DED-A837-1986A4E1D6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A00984E-7EC7-4758-843D-E239F6023053}" type="pres">
      <dgm:prSet presAssocID="{221F2660-566F-4DED-A837-1986A4E1D67F}" presName="spaceRect" presStyleCnt="0"/>
      <dgm:spPr/>
    </dgm:pt>
    <dgm:pt modelId="{23F0170C-DC25-4323-86C1-693B071940C6}" type="pres">
      <dgm:prSet presAssocID="{221F2660-566F-4DED-A837-1986A4E1D67F}" presName="parTx" presStyleLbl="revTx" presStyleIdx="0" presStyleCnt="2" custScaleX="108879" custLinFactNeighborX="-723" custLinFactNeighborY="-71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5863F6-A30D-4482-AB15-45AEA9302A96}" type="pres">
      <dgm:prSet presAssocID="{E4F38A23-746B-489F-8C23-D55DF217607A}" presName="sibTrans" presStyleCnt="0"/>
      <dgm:spPr/>
    </dgm:pt>
    <dgm:pt modelId="{5BF0085F-EF6A-4D8B-AF8F-9FB8DDA13892}" type="pres">
      <dgm:prSet presAssocID="{FF089B7E-FCA5-473F-A040-53B32746E544}" presName="compNode" presStyleCnt="0"/>
      <dgm:spPr/>
    </dgm:pt>
    <dgm:pt modelId="{98957C2B-78F4-46F0-A5EF-6A816EB70461}" type="pres">
      <dgm:prSet presAssocID="{FF089B7E-FCA5-473F-A040-53B32746E544}" presName="bgRect" presStyleLbl="bgShp" presStyleIdx="1" presStyleCnt="2" custScaleX="89399" custScaleY="104337"/>
      <dgm:spPr/>
    </dgm:pt>
    <dgm:pt modelId="{06E6412C-024E-43FF-8103-002F9AB65E35}" type="pres">
      <dgm:prSet presAssocID="{FF089B7E-FCA5-473F-A040-53B32746E5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2DC74145-A18E-4C4A-B3A0-52CFF231E09A}" type="pres">
      <dgm:prSet presAssocID="{FF089B7E-FCA5-473F-A040-53B32746E544}" presName="spaceRect" presStyleCnt="0"/>
      <dgm:spPr/>
    </dgm:pt>
    <dgm:pt modelId="{C1370CF0-2FB5-4672-8FCE-93300DF77737}" type="pres">
      <dgm:prSet presAssocID="{FF089B7E-FCA5-473F-A040-53B32746E544}" presName="parTx" presStyleLbl="revTx" presStyleIdx="1" presStyleCnt="2" custScaleX="105781" custLinFactNeighborX="-434" custLinFactNeighborY="-167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ACFD8-8303-45D9-AB63-49125506C29E}" type="presOf" srcId="{E3C4DD2B-F8CF-419E-9CB8-BA35C26B4875}" destId="{D3E4BDB6-FCEA-4BE6-8E38-ED0EC53F6D6D}" srcOrd="0" destOrd="0" presId="urn:microsoft.com/office/officeart/2018/2/layout/IconVerticalSolidList"/>
    <dgm:cxn modelId="{98E6A305-B98A-426C-9746-17C1D25D0D67}" type="presOf" srcId="{221F2660-566F-4DED-A837-1986A4E1D67F}" destId="{23F0170C-DC25-4323-86C1-693B071940C6}" srcOrd="0" destOrd="0" presId="urn:microsoft.com/office/officeart/2018/2/layout/IconVerticalSolidList"/>
    <dgm:cxn modelId="{46053EF1-0A72-4F78-BF1B-92375EA52DF0}" srcId="{E3C4DD2B-F8CF-419E-9CB8-BA35C26B4875}" destId="{221F2660-566F-4DED-A837-1986A4E1D67F}" srcOrd="0" destOrd="0" parTransId="{E3E1DB62-1334-4F53-A416-5B10F1AACC91}" sibTransId="{E4F38A23-746B-489F-8C23-D55DF217607A}"/>
    <dgm:cxn modelId="{B6F9C991-13CA-422E-9F51-7720AA391BDC}" type="presOf" srcId="{FF089B7E-FCA5-473F-A040-53B32746E544}" destId="{C1370CF0-2FB5-4672-8FCE-93300DF77737}" srcOrd="0" destOrd="0" presId="urn:microsoft.com/office/officeart/2018/2/layout/IconVerticalSolidList"/>
    <dgm:cxn modelId="{3F36E439-1173-48B3-8043-0029D33079CC}" srcId="{E3C4DD2B-F8CF-419E-9CB8-BA35C26B4875}" destId="{FF089B7E-FCA5-473F-A040-53B32746E544}" srcOrd="1" destOrd="0" parTransId="{49328F68-19C1-4D6D-8A57-A00EE62A50DD}" sibTransId="{AC6D53ED-A356-49BA-9BE7-49C1BA9A1B9C}"/>
    <dgm:cxn modelId="{65A29943-FB51-4E15-9ED8-D41E2151E48F}" type="presParOf" srcId="{D3E4BDB6-FCEA-4BE6-8E38-ED0EC53F6D6D}" destId="{97FA332C-E379-40F0-9351-D93BD9C0E3CE}" srcOrd="0" destOrd="0" presId="urn:microsoft.com/office/officeart/2018/2/layout/IconVerticalSolidList"/>
    <dgm:cxn modelId="{EEC334F4-8915-4ECD-AC0C-126961DDC43A}" type="presParOf" srcId="{97FA332C-E379-40F0-9351-D93BD9C0E3CE}" destId="{A009ABC4-2F96-4371-9B89-08029140CAC4}" srcOrd="0" destOrd="0" presId="urn:microsoft.com/office/officeart/2018/2/layout/IconVerticalSolidList"/>
    <dgm:cxn modelId="{19722D48-45B3-4F8D-9B0D-AFAF3173BABB}" type="presParOf" srcId="{97FA332C-E379-40F0-9351-D93BD9C0E3CE}" destId="{5BBE1169-5294-4FF3-98FA-52B35FE0A334}" srcOrd="1" destOrd="0" presId="urn:microsoft.com/office/officeart/2018/2/layout/IconVerticalSolidList"/>
    <dgm:cxn modelId="{ACFBDF68-179C-445C-8240-FC802FA73962}" type="presParOf" srcId="{97FA332C-E379-40F0-9351-D93BD9C0E3CE}" destId="{5A00984E-7EC7-4758-843D-E239F6023053}" srcOrd="2" destOrd="0" presId="urn:microsoft.com/office/officeart/2018/2/layout/IconVerticalSolidList"/>
    <dgm:cxn modelId="{BF818D7A-BAD3-4D32-946E-FAB90EF2BED5}" type="presParOf" srcId="{97FA332C-E379-40F0-9351-D93BD9C0E3CE}" destId="{23F0170C-DC25-4323-86C1-693B071940C6}" srcOrd="3" destOrd="0" presId="urn:microsoft.com/office/officeart/2018/2/layout/IconVerticalSolidList"/>
    <dgm:cxn modelId="{90DAB0D7-110F-431B-9422-E44AB03A165F}" type="presParOf" srcId="{D3E4BDB6-FCEA-4BE6-8E38-ED0EC53F6D6D}" destId="{7C5863F6-A30D-4482-AB15-45AEA9302A96}" srcOrd="1" destOrd="0" presId="urn:microsoft.com/office/officeart/2018/2/layout/IconVerticalSolidList"/>
    <dgm:cxn modelId="{8F2F9CEE-601F-4A69-AACC-B9B7E5D498AB}" type="presParOf" srcId="{D3E4BDB6-FCEA-4BE6-8E38-ED0EC53F6D6D}" destId="{5BF0085F-EF6A-4D8B-AF8F-9FB8DDA13892}" srcOrd="2" destOrd="0" presId="urn:microsoft.com/office/officeart/2018/2/layout/IconVerticalSolidList"/>
    <dgm:cxn modelId="{924FF1B1-7235-41B3-9E45-7993F0D1CD06}" type="presParOf" srcId="{5BF0085F-EF6A-4D8B-AF8F-9FB8DDA13892}" destId="{98957C2B-78F4-46F0-A5EF-6A816EB70461}" srcOrd="0" destOrd="0" presId="urn:microsoft.com/office/officeart/2018/2/layout/IconVerticalSolidList"/>
    <dgm:cxn modelId="{C801427C-7884-4F75-99CC-FC2C3162A988}" type="presParOf" srcId="{5BF0085F-EF6A-4D8B-AF8F-9FB8DDA13892}" destId="{06E6412C-024E-43FF-8103-002F9AB65E35}" srcOrd="1" destOrd="0" presId="urn:microsoft.com/office/officeart/2018/2/layout/IconVerticalSolidList"/>
    <dgm:cxn modelId="{10A6B3AE-9EC9-42B8-91A8-7092FCA3CF0F}" type="presParOf" srcId="{5BF0085F-EF6A-4D8B-AF8F-9FB8DDA13892}" destId="{2DC74145-A18E-4C4A-B3A0-52CFF231E09A}" srcOrd="2" destOrd="0" presId="urn:microsoft.com/office/officeart/2018/2/layout/IconVerticalSolidList"/>
    <dgm:cxn modelId="{4C8A7EE7-09FF-4078-A49F-7EEF6480768A}" type="presParOf" srcId="{5BF0085F-EF6A-4D8B-AF8F-9FB8DDA13892}" destId="{C1370CF0-2FB5-4672-8FCE-93300DF777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C4DD2B-F8CF-419E-9CB8-BA35C26B48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F2660-566F-4DED-A837-1986A4E1D67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b="1" dirty="0">
              <a:latin typeface="Garamond (Body)"/>
            </a:rPr>
            <a:t>Day 3</a:t>
          </a:r>
          <a:r>
            <a:rPr lang="en-US" sz="1600" dirty="0">
              <a:latin typeface="Garamond (Body)"/>
            </a:rPr>
            <a:t>, being the grand finale would</a:t>
          </a:r>
          <a:r>
            <a:rPr lang="en-GB" sz="1600" b="1" dirty="0">
              <a:latin typeface="Garamond (Body)"/>
            </a:rPr>
            <a:t> be the meeting of the National Council on Development Planning (NCDP)</a:t>
          </a:r>
          <a:r>
            <a:rPr lang="en-US" sz="1600" dirty="0">
              <a:latin typeface="Garamond (Body)"/>
            </a:rPr>
            <a:t> to be chaired by the Honourable Minister of  Budget and </a:t>
          </a:r>
          <a:r>
            <a:rPr lang="en-GB" altLang="en-US" sz="1600" dirty="0">
              <a:latin typeface="Garamond (Body)"/>
            </a:rPr>
            <a:t>Economic </a:t>
          </a:r>
          <a:r>
            <a:rPr lang="en-US" sz="1600" dirty="0">
              <a:latin typeface="Garamond (Body)"/>
            </a:rPr>
            <a:t>Planning. </a:t>
          </a:r>
          <a:endParaRPr lang="en-US" sz="1600" dirty="0"/>
        </a:p>
      </dgm:t>
    </dgm:pt>
    <dgm:pt modelId="{E3E1DB62-1334-4F53-A416-5B10F1AACC91}" type="parTrans" cxnId="{46053EF1-0A72-4F78-BF1B-92375EA52DF0}">
      <dgm:prSet/>
      <dgm:spPr/>
      <dgm:t>
        <a:bodyPr/>
        <a:lstStyle/>
        <a:p>
          <a:endParaRPr lang="en-US"/>
        </a:p>
      </dgm:t>
    </dgm:pt>
    <dgm:pt modelId="{E4F38A23-746B-489F-8C23-D55DF217607A}" type="sibTrans" cxnId="{46053EF1-0A72-4F78-BF1B-92375EA52DF0}">
      <dgm:prSet/>
      <dgm:spPr/>
      <dgm:t>
        <a:bodyPr/>
        <a:lstStyle/>
        <a:p>
          <a:endParaRPr lang="en-US"/>
        </a:p>
      </dgm:t>
    </dgm:pt>
    <dgm:pt modelId="{FF089B7E-FCA5-473F-A040-53B32746E54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1800" dirty="0">
              <a:latin typeface="Garamond (Body)"/>
            </a:rPr>
            <a:t>His Excellency, Senator </a:t>
          </a:r>
          <a:r>
            <a:rPr lang="en-GB" sz="1800" dirty="0" err="1">
              <a:latin typeface="Garamond (Body)"/>
            </a:rPr>
            <a:t>Kashim</a:t>
          </a:r>
          <a:r>
            <a:rPr lang="en-GB" sz="1800" dirty="0">
              <a:latin typeface="Garamond (Body)"/>
            </a:rPr>
            <a:t> </a:t>
          </a:r>
          <a:r>
            <a:rPr lang="en-GB" sz="1800" dirty="0" err="1">
              <a:latin typeface="Garamond (Body)"/>
            </a:rPr>
            <a:t>Shettima</a:t>
          </a:r>
          <a:r>
            <a:rPr lang="en-GB" sz="1800" dirty="0">
              <a:latin typeface="Garamond (Body)"/>
            </a:rPr>
            <a:t>, </a:t>
          </a:r>
          <a:r>
            <a:rPr lang="en-GB" sz="1800" b="1" i="1" dirty="0">
              <a:latin typeface="Garamond (Body)"/>
            </a:rPr>
            <a:t>GCON</a:t>
          </a:r>
          <a:r>
            <a:rPr lang="en-GB" sz="1800" dirty="0">
              <a:latin typeface="Garamond (Body)"/>
            </a:rPr>
            <a:t>, Vice President of the Federal Republic of Nigeria and Chairman of the National Economic Council will declare the meeting open and deliver the keynote address.</a:t>
          </a:r>
          <a:endParaRPr lang="en-US" sz="1800" dirty="0"/>
        </a:p>
      </dgm:t>
    </dgm:pt>
    <dgm:pt modelId="{49328F68-19C1-4D6D-8A57-A00EE62A50DD}" type="parTrans" cxnId="{3F36E439-1173-48B3-8043-0029D33079CC}">
      <dgm:prSet/>
      <dgm:spPr/>
      <dgm:t>
        <a:bodyPr/>
        <a:lstStyle/>
        <a:p>
          <a:endParaRPr lang="en-US"/>
        </a:p>
      </dgm:t>
    </dgm:pt>
    <dgm:pt modelId="{AC6D53ED-A356-49BA-9BE7-49C1BA9A1B9C}" type="sibTrans" cxnId="{3F36E439-1173-48B3-8043-0029D33079CC}">
      <dgm:prSet/>
      <dgm:spPr/>
      <dgm:t>
        <a:bodyPr/>
        <a:lstStyle/>
        <a:p>
          <a:endParaRPr lang="en-US"/>
        </a:p>
      </dgm:t>
    </dgm:pt>
    <dgm:pt modelId="{D3E4BDB6-FCEA-4BE6-8E38-ED0EC53F6D6D}" type="pres">
      <dgm:prSet presAssocID="{E3C4DD2B-F8CF-419E-9CB8-BA35C26B487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A332C-E379-40F0-9351-D93BD9C0E3CE}" type="pres">
      <dgm:prSet presAssocID="{221F2660-566F-4DED-A837-1986A4E1D67F}" presName="compNode" presStyleCnt="0"/>
      <dgm:spPr/>
    </dgm:pt>
    <dgm:pt modelId="{A009ABC4-2F96-4371-9B89-08029140CAC4}" type="pres">
      <dgm:prSet presAssocID="{221F2660-566F-4DED-A837-1986A4E1D67F}" presName="bgRect" presStyleLbl="bgShp" presStyleIdx="0" presStyleCnt="2" custScaleY="100000"/>
      <dgm:spPr/>
    </dgm:pt>
    <dgm:pt modelId="{5BBE1169-5294-4FF3-98FA-52B35FE0A334}" type="pres">
      <dgm:prSet presAssocID="{221F2660-566F-4DED-A837-1986A4E1D6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A00984E-7EC7-4758-843D-E239F6023053}" type="pres">
      <dgm:prSet presAssocID="{221F2660-566F-4DED-A837-1986A4E1D67F}" presName="spaceRect" presStyleCnt="0"/>
      <dgm:spPr/>
    </dgm:pt>
    <dgm:pt modelId="{23F0170C-DC25-4323-86C1-693B071940C6}" type="pres">
      <dgm:prSet presAssocID="{221F2660-566F-4DED-A837-1986A4E1D67F}" presName="parTx" presStyleLbl="revTx" presStyleIdx="0" presStyleCnt="2" custScaleX="108879" custLinFactNeighborX="-723" custLinFactNeighborY="-71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5863F6-A30D-4482-AB15-45AEA9302A96}" type="pres">
      <dgm:prSet presAssocID="{E4F38A23-746B-489F-8C23-D55DF217607A}" presName="sibTrans" presStyleCnt="0"/>
      <dgm:spPr/>
    </dgm:pt>
    <dgm:pt modelId="{5BF0085F-EF6A-4D8B-AF8F-9FB8DDA13892}" type="pres">
      <dgm:prSet presAssocID="{FF089B7E-FCA5-473F-A040-53B32746E544}" presName="compNode" presStyleCnt="0"/>
      <dgm:spPr/>
    </dgm:pt>
    <dgm:pt modelId="{98957C2B-78F4-46F0-A5EF-6A816EB70461}" type="pres">
      <dgm:prSet presAssocID="{FF089B7E-FCA5-473F-A040-53B32746E544}" presName="bgRect" presStyleLbl="bgShp" presStyleIdx="1" presStyleCnt="2" custScaleY="129716"/>
      <dgm:spPr/>
    </dgm:pt>
    <dgm:pt modelId="{06E6412C-024E-43FF-8103-002F9AB65E35}" type="pres">
      <dgm:prSet presAssocID="{FF089B7E-FCA5-473F-A040-53B32746E5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2DC74145-A18E-4C4A-B3A0-52CFF231E09A}" type="pres">
      <dgm:prSet presAssocID="{FF089B7E-FCA5-473F-A040-53B32746E544}" presName="spaceRect" presStyleCnt="0"/>
      <dgm:spPr/>
    </dgm:pt>
    <dgm:pt modelId="{C1370CF0-2FB5-4672-8FCE-93300DF77737}" type="pres">
      <dgm:prSet presAssocID="{FF089B7E-FCA5-473F-A040-53B32746E544}" presName="parTx" presStyleLbl="revTx" presStyleIdx="1" presStyleCnt="2" custLinFactNeighborX="-869" custLinFactNeighborY="-142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ACFD8-8303-45D9-AB63-49125506C29E}" type="presOf" srcId="{E3C4DD2B-F8CF-419E-9CB8-BA35C26B4875}" destId="{D3E4BDB6-FCEA-4BE6-8E38-ED0EC53F6D6D}" srcOrd="0" destOrd="0" presId="urn:microsoft.com/office/officeart/2018/2/layout/IconVerticalSolidList"/>
    <dgm:cxn modelId="{98E6A305-B98A-426C-9746-17C1D25D0D67}" type="presOf" srcId="{221F2660-566F-4DED-A837-1986A4E1D67F}" destId="{23F0170C-DC25-4323-86C1-693B071940C6}" srcOrd="0" destOrd="0" presId="urn:microsoft.com/office/officeart/2018/2/layout/IconVerticalSolidList"/>
    <dgm:cxn modelId="{46053EF1-0A72-4F78-BF1B-92375EA52DF0}" srcId="{E3C4DD2B-F8CF-419E-9CB8-BA35C26B4875}" destId="{221F2660-566F-4DED-A837-1986A4E1D67F}" srcOrd="0" destOrd="0" parTransId="{E3E1DB62-1334-4F53-A416-5B10F1AACC91}" sibTransId="{E4F38A23-746B-489F-8C23-D55DF217607A}"/>
    <dgm:cxn modelId="{B6F9C991-13CA-422E-9F51-7720AA391BDC}" type="presOf" srcId="{FF089B7E-FCA5-473F-A040-53B32746E544}" destId="{C1370CF0-2FB5-4672-8FCE-93300DF77737}" srcOrd="0" destOrd="0" presId="urn:microsoft.com/office/officeart/2018/2/layout/IconVerticalSolidList"/>
    <dgm:cxn modelId="{3F36E439-1173-48B3-8043-0029D33079CC}" srcId="{E3C4DD2B-F8CF-419E-9CB8-BA35C26B4875}" destId="{FF089B7E-FCA5-473F-A040-53B32746E544}" srcOrd="1" destOrd="0" parTransId="{49328F68-19C1-4D6D-8A57-A00EE62A50DD}" sibTransId="{AC6D53ED-A356-49BA-9BE7-49C1BA9A1B9C}"/>
    <dgm:cxn modelId="{65A29943-FB51-4E15-9ED8-D41E2151E48F}" type="presParOf" srcId="{D3E4BDB6-FCEA-4BE6-8E38-ED0EC53F6D6D}" destId="{97FA332C-E379-40F0-9351-D93BD9C0E3CE}" srcOrd="0" destOrd="0" presId="urn:microsoft.com/office/officeart/2018/2/layout/IconVerticalSolidList"/>
    <dgm:cxn modelId="{EEC334F4-8915-4ECD-AC0C-126961DDC43A}" type="presParOf" srcId="{97FA332C-E379-40F0-9351-D93BD9C0E3CE}" destId="{A009ABC4-2F96-4371-9B89-08029140CAC4}" srcOrd="0" destOrd="0" presId="urn:microsoft.com/office/officeart/2018/2/layout/IconVerticalSolidList"/>
    <dgm:cxn modelId="{19722D48-45B3-4F8D-9B0D-AFAF3173BABB}" type="presParOf" srcId="{97FA332C-E379-40F0-9351-D93BD9C0E3CE}" destId="{5BBE1169-5294-4FF3-98FA-52B35FE0A334}" srcOrd="1" destOrd="0" presId="urn:microsoft.com/office/officeart/2018/2/layout/IconVerticalSolidList"/>
    <dgm:cxn modelId="{ACFBDF68-179C-445C-8240-FC802FA73962}" type="presParOf" srcId="{97FA332C-E379-40F0-9351-D93BD9C0E3CE}" destId="{5A00984E-7EC7-4758-843D-E239F6023053}" srcOrd="2" destOrd="0" presId="urn:microsoft.com/office/officeart/2018/2/layout/IconVerticalSolidList"/>
    <dgm:cxn modelId="{BF818D7A-BAD3-4D32-946E-FAB90EF2BED5}" type="presParOf" srcId="{97FA332C-E379-40F0-9351-D93BD9C0E3CE}" destId="{23F0170C-DC25-4323-86C1-693B071940C6}" srcOrd="3" destOrd="0" presId="urn:microsoft.com/office/officeart/2018/2/layout/IconVerticalSolidList"/>
    <dgm:cxn modelId="{90DAB0D7-110F-431B-9422-E44AB03A165F}" type="presParOf" srcId="{D3E4BDB6-FCEA-4BE6-8E38-ED0EC53F6D6D}" destId="{7C5863F6-A30D-4482-AB15-45AEA9302A96}" srcOrd="1" destOrd="0" presId="urn:microsoft.com/office/officeart/2018/2/layout/IconVerticalSolidList"/>
    <dgm:cxn modelId="{8F2F9CEE-601F-4A69-AACC-B9B7E5D498AB}" type="presParOf" srcId="{D3E4BDB6-FCEA-4BE6-8E38-ED0EC53F6D6D}" destId="{5BF0085F-EF6A-4D8B-AF8F-9FB8DDA13892}" srcOrd="2" destOrd="0" presId="urn:microsoft.com/office/officeart/2018/2/layout/IconVerticalSolidList"/>
    <dgm:cxn modelId="{924FF1B1-7235-41B3-9E45-7993F0D1CD06}" type="presParOf" srcId="{5BF0085F-EF6A-4D8B-AF8F-9FB8DDA13892}" destId="{98957C2B-78F4-46F0-A5EF-6A816EB70461}" srcOrd="0" destOrd="0" presId="urn:microsoft.com/office/officeart/2018/2/layout/IconVerticalSolidList"/>
    <dgm:cxn modelId="{C801427C-7884-4F75-99CC-FC2C3162A988}" type="presParOf" srcId="{5BF0085F-EF6A-4D8B-AF8F-9FB8DDA13892}" destId="{06E6412C-024E-43FF-8103-002F9AB65E35}" srcOrd="1" destOrd="0" presId="urn:microsoft.com/office/officeart/2018/2/layout/IconVerticalSolidList"/>
    <dgm:cxn modelId="{10A6B3AE-9EC9-42B8-91A8-7092FCA3CF0F}" type="presParOf" srcId="{5BF0085F-EF6A-4D8B-AF8F-9FB8DDA13892}" destId="{2DC74145-A18E-4C4A-B3A0-52CFF231E09A}" srcOrd="2" destOrd="0" presId="urn:microsoft.com/office/officeart/2018/2/layout/IconVerticalSolidList"/>
    <dgm:cxn modelId="{4C8A7EE7-09FF-4078-A49F-7EEF6480768A}" type="presParOf" srcId="{5BF0085F-EF6A-4D8B-AF8F-9FB8DDA13892}" destId="{C1370CF0-2FB5-4672-8FCE-93300DF777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F17D7-F226-4D12-B1C9-3314CA7F73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4F671C-B87D-4603-A613-F3BA253E0B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It is expected that by the end of this JPB/NDCP meetings, participants would be better informed on strategies to address economic issues for visible development at the National and Sub-national levels. </a:t>
          </a:r>
          <a:endParaRPr lang="en-US" dirty="0"/>
        </a:p>
      </dgm:t>
    </dgm:pt>
    <dgm:pt modelId="{23067F65-91F5-463C-B67C-3FFEB2AEF7CC}" type="parTrans" cxnId="{645DC0F6-C48E-4DC5-A94B-8455B38AFD5A}">
      <dgm:prSet/>
      <dgm:spPr/>
      <dgm:t>
        <a:bodyPr/>
        <a:lstStyle/>
        <a:p>
          <a:endParaRPr lang="en-US"/>
        </a:p>
      </dgm:t>
    </dgm:pt>
    <dgm:pt modelId="{8A5E3510-C8CC-43EC-A6E3-14558F35FC8E}" type="sibTrans" cxnId="{645DC0F6-C48E-4DC5-A94B-8455B38AFD5A}">
      <dgm:prSet/>
      <dgm:spPr/>
      <dgm:t>
        <a:bodyPr/>
        <a:lstStyle/>
        <a:p>
          <a:endParaRPr lang="en-US"/>
        </a:p>
      </dgm:t>
    </dgm:pt>
    <dgm:pt modelId="{7200CA9A-184E-40F2-AA28-B51EF5E9618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It is also hoped that through robust peer-review and experience sharing among participants, there would be better </a:t>
          </a:r>
          <a:r>
            <a:rPr lang="en-GB" dirty="0" smtClean="0"/>
            <a:t>prospects </a:t>
          </a:r>
          <a:r>
            <a:rPr lang="en-GB" dirty="0"/>
            <a:t>for all round socio-economic development across the Nation.</a:t>
          </a:r>
          <a:endParaRPr lang="en-US" dirty="0"/>
        </a:p>
      </dgm:t>
    </dgm:pt>
    <dgm:pt modelId="{13CF5B80-4153-4F75-A95A-255550D1E21E}" type="parTrans" cxnId="{08D4FA4E-4C7E-456C-95B3-B5794B0A706B}">
      <dgm:prSet/>
      <dgm:spPr/>
      <dgm:t>
        <a:bodyPr/>
        <a:lstStyle/>
        <a:p>
          <a:endParaRPr lang="en-US"/>
        </a:p>
      </dgm:t>
    </dgm:pt>
    <dgm:pt modelId="{71A1815D-1593-411F-A760-91ACF8D50B1D}" type="sibTrans" cxnId="{08D4FA4E-4C7E-456C-95B3-B5794B0A706B}">
      <dgm:prSet/>
      <dgm:spPr/>
      <dgm:t>
        <a:bodyPr/>
        <a:lstStyle/>
        <a:p>
          <a:endParaRPr lang="en-US"/>
        </a:p>
      </dgm:t>
    </dgm:pt>
    <dgm:pt modelId="{6B023F74-DEBB-4A41-9193-A36FD5053319}" type="pres">
      <dgm:prSet presAssocID="{E9AF17D7-F226-4D12-B1C9-3314CA7F73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EAC1F-2D8C-454A-B22C-0B6A123CF95E}" type="pres">
      <dgm:prSet presAssocID="{554F671C-B87D-4603-A613-F3BA253E0B76}" presName="compNode" presStyleCnt="0"/>
      <dgm:spPr/>
    </dgm:pt>
    <dgm:pt modelId="{C2AB5B9C-4C26-4D90-AE57-B8CA9E015A0E}" type="pres">
      <dgm:prSet presAssocID="{554F671C-B87D-4603-A613-F3BA253E0B76}" presName="bgRect" presStyleLbl="bgShp" presStyleIdx="0" presStyleCnt="2"/>
      <dgm:spPr/>
    </dgm:pt>
    <dgm:pt modelId="{42672FFB-31A1-4044-93D7-897C4264B6BE}" type="pres">
      <dgm:prSet presAssocID="{554F671C-B87D-4603-A613-F3BA253E0B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70787BD-F31A-4F62-B3AB-88E999932571}" type="pres">
      <dgm:prSet presAssocID="{554F671C-B87D-4603-A613-F3BA253E0B76}" presName="spaceRect" presStyleCnt="0"/>
      <dgm:spPr/>
    </dgm:pt>
    <dgm:pt modelId="{72A9CAAE-9236-4973-BF35-8F857B795FB5}" type="pres">
      <dgm:prSet presAssocID="{554F671C-B87D-4603-A613-F3BA253E0B76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D3CA02-4CCC-4B55-86F9-0813681F26D4}" type="pres">
      <dgm:prSet presAssocID="{8A5E3510-C8CC-43EC-A6E3-14558F35FC8E}" presName="sibTrans" presStyleCnt="0"/>
      <dgm:spPr/>
    </dgm:pt>
    <dgm:pt modelId="{47EB0231-94A5-4122-A53B-5730AF25B277}" type="pres">
      <dgm:prSet presAssocID="{7200CA9A-184E-40F2-AA28-B51EF5E96186}" presName="compNode" presStyleCnt="0"/>
      <dgm:spPr/>
    </dgm:pt>
    <dgm:pt modelId="{21902809-5BFA-441C-8675-DFFEE85126F4}" type="pres">
      <dgm:prSet presAssocID="{7200CA9A-184E-40F2-AA28-B51EF5E96186}" presName="bgRect" presStyleLbl="bgShp" presStyleIdx="1" presStyleCnt="2"/>
      <dgm:spPr/>
    </dgm:pt>
    <dgm:pt modelId="{EE18CCBE-5AD5-4A4C-94EA-C51432838B35}" type="pres">
      <dgm:prSet presAssocID="{7200CA9A-184E-40F2-AA28-B51EF5E961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BC57C6F-74CA-4CB0-8A5C-B35214163765}" type="pres">
      <dgm:prSet presAssocID="{7200CA9A-184E-40F2-AA28-B51EF5E96186}" presName="spaceRect" presStyleCnt="0"/>
      <dgm:spPr/>
    </dgm:pt>
    <dgm:pt modelId="{482980F5-49BA-4ADF-9C39-862B37811614}" type="pres">
      <dgm:prSet presAssocID="{7200CA9A-184E-40F2-AA28-B51EF5E96186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1F203-FFF9-40C6-BC06-AA231400F445}" type="presOf" srcId="{7200CA9A-184E-40F2-AA28-B51EF5E96186}" destId="{482980F5-49BA-4ADF-9C39-862B37811614}" srcOrd="0" destOrd="0" presId="urn:microsoft.com/office/officeart/2018/2/layout/IconVerticalSolidList"/>
    <dgm:cxn modelId="{480CCA29-D386-4018-AF77-E03B9671FDAE}" type="presOf" srcId="{554F671C-B87D-4603-A613-F3BA253E0B76}" destId="{72A9CAAE-9236-4973-BF35-8F857B795FB5}" srcOrd="0" destOrd="0" presId="urn:microsoft.com/office/officeart/2018/2/layout/IconVerticalSolidList"/>
    <dgm:cxn modelId="{4CB3B389-FA46-42F9-9B9D-E6A66A8CB3B9}" type="presOf" srcId="{E9AF17D7-F226-4D12-B1C9-3314CA7F73B3}" destId="{6B023F74-DEBB-4A41-9193-A36FD5053319}" srcOrd="0" destOrd="0" presId="urn:microsoft.com/office/officeart/2018/2/layout/IconVerticalSolidList"/>
    <dgm:cxn modelId="{08D4FA4E-4C7E-456C-95B3-B5794B0A706B}" srcId="{E9AF17D7-F226-4D12-B1C9-3314CA7F73B3}" destId="{7200CA9A-184E-40F2-AA28-B51EF5E96186}" srcOrd="1" destOrd="0" parTransId="{13CF5B80-4153-4F75-A95A-255550D1E21E}" sibTransId="{71A1815D-1593-411F-A760-91ACF8D50B1D}"/>
    <dgm:cxn modelId="{645DC0F6-C48E-4DC5-A94B-8455B38AFD5A}" srcId="{E9AF17D7-F226-4D12-B1C9-3314CA7F73B3}" destId="{554F671C-B87D-4603-A613-F3BA253E0B76}" srcOrd="0" destOrd="0" parTransId="{23067F65-91F5-463C-B67C-3FFEB2AEF7CC}" sibTransId="{8A5E3510-C8CC-43EC-A6E3-14558F35FC8E}"/>
    <dgm:cxn modelId="{70AD09A1-DEAE-4C40-A425-4FF6DAB798F6}" type="presParOf" srcId="{6B023F74-DEBB-4A41-9193-A36FD5053319}" destId="{CCDEAC1F-2D8C-454A-B22C-0B6A123CF95E}" srcOrd="0" destOrd="0" presId="urn:microsoft.com/office/officeart/2018/2/layout/IconVerticalSolidList"/>
    <dgm:cxn modelId="{015D6530-558A-468D-BAF1-612CDA80B40E}" type="presParOf" srcId="{CCDEAC1F-2D8C-454A-B22C-0B6A123CF95E}" destId="{C2AB5B9C-4C26-4D90-AE57-B8CA9E015A0E}" srcOrd="0" destOrd="0" presId="urn:microsoft.com/office/officeart/2018/2/layout/IconVerticalSolidList"/>
    <dgm:cxn modelId="{33FB1FD1-981C-48B2-AF5D-986C78269B49}" type="presParOf" srcId="{CCDEAC1F-2D8C-454A-B22C-0B6A123CF95E}" destId="{42672FFB-31A1-4044-93D7-897C4264B6BE}" srcOrd="1" destOrd="0" presId="urn:microsoft.com/office/officeart/2018/2/layout/IconVerticalSolidList"/>
    <dgm:cxn modelId="{7F1403CC-C579-4CA6-B442-8BEBEFCF7E17}" type="presParOf" srcId="{CCDEAC1F-2D8C-454A-B22C-0B6A123CF95E}" destId="{870787BD-F31A-4F62-B3AB-88E999932571}" srcOrd="2" destOrd="0" presId="urn:microsoft.com/office/officeart/2018/2/layout/IconVerticalSolidList"/>
    <dgm:cxn modelId="{25A90D04-8127-489E-BA7B-EE95E3D2A7FD}" type="presParOf" srcId="{CCDEAC1F-2D8C-454A-B22C-0B6A123CF95E}" destId="{72A9CAAE-9236-4973-BF35-8F857B795FB5}" srcOrd="3" destOrd="0" presId="urn:microsoft.com/office/officeart/2018/2/layout/IconVerticalSolidList"/>
    <dgm:cxn modelId="{31E33856-01B7-48DD-91EA-F6E2630EFB89}" type="presParOf" srcId="{6B023F74-DEBB-4A41-9193-A36FD5053319}" destId="{54D3CA02-4CCC-4B55-86F9-0813681F26D4}" srcOrd="1" destOrd="0" presId="urn:microsoft.com/office/officeart/2018/2/layout/IconVerticalSolidList"/>
    <dgm:cxn modelId="{23639816-719D-4F89-A440-FD480B5E4EA1}" type="presParOf" srcId="{6B023F74-DEBB-4A41-9193-A36FD5053319}" destId="{47EB0231-94A5-4122-A53B-5730AF25B277}" srcOrd="2" destOrd="0" presId="urn:microsoft.com/office/officeart/2018/2/layout/IconVerticalSolidList"/>
    <dgm:cxn modelId="{A8C3B12A-5BD5-456D-913C-C8867A92FD9C}" type="presParOf" srcId="{47EB0231-94A5-4122-A53B-5730AF25B277}" destId="{21902809-5BFA-441C-8675-DFFEE85126F4}" srcOrd="0" destOrd="0" presId="urn:microsoft.com/office/officeart/2018/2/layout/IconVerticalSolidList"/>
    <dgm:cxn modelId="{394E938C-9573-4FC3-B850-F1C86EDBF06F}" type="presParOf" srcId="{47EB0231-94A5-4122-A53B-5730AF25B277}" destId="{EE18CCBE-5AD5-4A4C-94EA-C51432838B35}" srcOrd="1" destOrd="0" presId="urn:microsoft.com/office/officeart/2018/2/layout/IconVerticalSolidList"/>
    <dgm:cxn modelId="{E09D9689-1EE8-463D-B710-DE0F3FE328F2}" type="presParOf" srcId="{47EB0231-94A5-4122-A53B-5730AF25B277}" destId="{ABC57C6F-74CA-4CB0-8A5C-B35214163765}" srcOrd="2" destOrd="0" presId="urn:microsoft.com/office/officeart/2018/2/layout/IconVerticalSolidList"/>
    <dgm:cxn modelId="{E5D8AC06-EAE6-439A-B545-606CAB62B38E}" type="presParOf" srcId="{47EB0231-94A5-4122-A53B-5730AF25B277}" destId="{482980F5-49BA-4ADF-9C39-862B378116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6A9AF-09A5-4D18-9218-F4B144A51232}">
      <dsp:nvSpPr>
        <dsp:cNvPr id="0" name=""/>
        <dsp:cNvSpPr/>
      </dsp:nvSpPr>
      <dsp:spPr>
        <a:xfrm>
          <a:off x="0" y="835077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A2777-F90F-4DBE-AD86-116A24C17155}">
      <dsp:nvSpPr>
        <dsp:cNvPr id="0" name=""/>
        <dsp:cNvSpPr/>
      </dsp:nvSpPr>
      <dsp:spPr>
        <a:xfrm>
          <a:off x="466358" y="1181955"/>
          <a:ext cx="847924" cy="847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0691-5F77-4AB9-98AC-68E8982397A8}">
      <dsp:nvSpPr>
        <dsp:cNvPr id="0" name=""/>
        <dsp:cNvSpPr/>
      </dsp:nvSpPr>
      <dsp:spPr>
        <a:xfrm>
          <a:off x="1780641" y="835077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/>
            <a:t>The Joint Planning Board (JPB) and National Council on Development Planning (NCDP) meetings are annual meetings organized by the Federal Ministry of Budget and Economic Planning (FMBEP) </a:t>
          </a:r>
          <a:r>
            <a:rPr lang="en-US" sz="1500" i="0" kern="1200" dirty="0" smtClean="0"/>
            <a:t>and Hosted by </a:t>
          </a:r>
          <a:r>
            <a:rPr lang="en-US" sz="1500" i="0" kern="1200" dirty="0"/>
            <a:t>State Governments. </a:t>
          </a:r>
        </a:p>
      </dsp:txBody>
      <dsp:txXfrm>
        <a:off x="1780641" y="835077"/>
        <a:ext cx="6763283" cy="1541681"/>
      </dsp:txXfrm>
    </dsp:sp>
    <dsp:sp modelId="{30E3162A-8DEB-4FF4-9CFB-D7798398D4B5}">
      <dsp:nvSpPr>
        <dsp:cNvPr id="0" name=""/>
        <dsp:cNvSpPr/>
      </dsp:nvSpPr>
      <dsp:spPr>
        <a:xfrm>
          <a:off x="0" y="2762178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43792-C8AE-4132-9729-4B32CEC67FD7}">
      <dsp:nvSpPr>
        <dsp:cNvPr id="0" name=""/>
        <dsp:cNvSpPr/>
      </dsp:nvSpPr>
      <dsp:spPr>
        <a:xfrm>
          <a:off x="466358" y="3109056"/>
          <a:ext cx="847924" cy="847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5C19E-F9F4-4095-A54C-ED94E336D4B1}">
      <dsp:nvSpPr>
        <dsp:cNvPr id="0" name=""/>
        <dsp:cNvSpPr/>
      </dsp:nvSpPr>
      <dsp:spPr>
        <a:xfrm>
          <a:off x="1780641" y="2762178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/>
            <a:t>It is a forum for </a:t>
          </a:r>
          <a:r>
            <a:rPr lang="en-US" sz="1500" i="0" kern="1200" dirty="0" err="1" smtClean="0"/>
            <a:t>Honourable</a:t>
          </a:r>
          <a:r>
            <a:rPr lang="en-US" sz="1500" i="0" kern="1200" dirty="0" smtClean="0"/>
            <a:t> Commissioners </a:t>
          </a:r>
          <a:r>
            <a:rPr lang="en-US" sz="1500" i="0" kern="1200" dirty="0"/>
            <a:t>and Permanent Secretaries of Economic Planning at the sub-national, including other critical Stakeholders </a:t>
          </a:r>
          <a:r>
            <a:rPr lang="en-US" sz="1500" i="0" kern="1200" dirty="0" smtClean="0"/>
            <a:t>presided over by the Hon. Minister Budget and Economic Planning and Permanent Secretary budget and Economic Planning (National)  for </a:t>
          </a:r>
          <a:r>
            <a:rPr lang="en-US" sz="1500" i="0" kern="1200" dirty="0"/>
            <a:t>brainstorming and plans formulation with a view to propose policy options that will enhance the economic management process.</a:t>
          </a:r>
        </a:p>
      </dsp:txBody>
      <dsp:txXfrm>
        <a:off x="1780641" y="2762178"/>
        <a:ext cx="6763283" cy="1541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47A6-4430-4F83-B862-013D23EF541A}">
      <dsp:nvSpPr>
        <dsp:cNvPr id="0" name=""/>
        <dsp:cNvSpPr/>
      </dsp:nvSpPr>
      <dsp:spPr>
        <a:xfrm>
          <a:off x="1616846" y="1189745"/>
          <a:ext cx="1678890" cy="1372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92E21-975C-40E3-A8B7-8DC5B03C9888}">
      <dsp:nvSpPr>
        <dsp:cNvPr id="0" name=""/>
        <dsp:cNvSpPr/>
      </dsp:nvSpPr>
      <dsp:spPr>
        <a:xfrm>
          <a:off x="4156455" y="1533557"/>
          <a:ext cx="2510267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156455" y="1533557"/>
        <a:ext cx="2510267" cy="922500"/>
      </dsp:txXfrm>
    </dsp:sp>
    <dsp:sp modelId="{427EE436-3CDD-4B5A-AB91-0070FAD9EE38}">
      <dsp:nvSpPr>
        <dsp:cNvPr id="0" name=""/>
        <dsp:cNvSpPr/>
      </dsp:nvSpPr>
      <dsp:spPr>
        <a:xfrm>
          <a:off x="671930" y="1490269"/>
          <a:ext cx="999672" cy="999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A55AB-6538-4C3F-82AC-3CF31EC52B5B}">
      <dsp:nvSpPr>
        <dsp:cNvPr id="0" name=""/>
        <dsp:cNvSpPr/>
      </dsp:nvSpPr>
      <dsp:spPr>
        <a:xfrm>
          <a:off x="722957" y="2630822"/>
          <a:ext cx="2221495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Share experiences that could enrich the knowledge of other participants</a:t>
          </a:r>
        </a:p>
      </dsp:txBody>
      <dsp:txXfrm>
        <a:off x="722957" y="2630822"/>
        <a:ext cx="2221495" cy="922500"/>
      </dsp:txXfrm>
    </dsp:sp>
    <dsp:sp modelId="{A678969A-3B0B-4D3F-BF1E-DAFDBDD5B7FF}">
      <dsp:nvSpPr>
        <dsp:cNvPr id="0" name=""/>
        <dsp:cNvSpPr/>
      </dsp:nvSpPr>
      <dsp:spPr>
        <a:xfrm>
          <a:off x="5826763" y="1255694"/>
          <a:ext cx="1330914" cy="12010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2510-F2C4-49B6-8E28-C7D8EF4BDADE}">
      <dsp:nvSpPr>
        <dsp:cNvPr id="0" name=""/>
        <dsp:cNvSpPr/>
      </dsp:nvSpPr>
      <dsp:spPr>
        <a:xfrm>
          <a:off x="4843830" y="2481908"/>
          <a:ext cx="2901139" cy="101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Suggest possible options to facilitate sustainable growth and development at all levels.</a:t>
          </a:r>
        </a:p>
      </dsp:txBody>
      <dsp:txXfrm>
        <a:off x="4843830" y="2481908"/>
        <a:ext cx="2901139" cy="1015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22CD4-3A8E-49A9-B6A7-6058E3086B95}">
      <dsp:nvSpPr>
        <dsp:cNvPr id="0" name=""/>
        <dsp:cNvSpPr/>
      </dsp:nvSpPr>
      <dsp:spPr>
        <a:xfrm>
          <a:off x="0" y="835077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280E3-A0DF-4C28-9D89-65471C537078}">
      <dsp:nvSpPr>
        <dsp:cNvPr id="0" name=""/>
        <dsp:cNvSpPr/>
      </dsp:nvSpPr>
      <dsp:spPr>
        <a:xfrm>
          <a:off x="466358" y="1181955"/>
          <a:ext cx="847924" cy="847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551DA-9303-4DBE-B66A-9560CBE9F86F}">
      <dsp:nvSpPr>
        <dsp:cNvPr id="0" name=""/>
        <dsp:cNvSpPr/>
      </dsp:nvSpPr>
      <dsp:spPr>
        <a:xfrm>
          <a:off x="1780641" y="835077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/>
            <a:t>Since inception, the JPB/NCDP meetings have lived up to expectations as key policy decisions have been reached and implemented at both the National and the Sub-National levels. </a:t>
          </a:r>
        </a:p>
      </dsp:txBody>
      <dsp:txXfrm>
        <a:off x="1780641" y="835077"/>
        <a:ext cx="6763283" cy="1541681"/>
      </dsp:txXfrm>
    </dsp:sp>
    <dsp:sp modelId="{1B0F6B28-C392-4EE0-A44F-8FFDD645FD67}">
      <dsp:nvSpPr>
        <dsp:cNvPr id="0" name=""/>
        <dsp:cNvSpPr/>
      </dsp:nvSpPr>
      <dsp:spPr>
        <a:xfrm>
          <a:off x="0" y="2762178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5BF04-12A2-4B4A-A3C2-010AC55C4008}">
      <dsp:nvSpPr>
        <dsp:cNvPr id="0" name=""/>
        <dsp:cNvSpPr/>
      </dsp:nvSpPr>
      <dsp:spPr>
        <a:xfrm>
          <a:off x="466358" y="3109056"/>
          <a:ext cx="847924" cy="847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4B667-29A5-401A-8FE9-9B59742B2FA6}">
      <dsp:nvSpPr>
        <dsp:cNvPr id="0" name=""/>
        <dsp:cNvSpPr/>
      </dsp:nvSpPr>
      <dsp:spPr>
        <a:xfrm>
          <a:off x="1780641" y="2762178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/>
            <a:t>Resolutions from the meetings have also served as critical inputs to the National Economic Council (NEC) meetings and resolutions.</a:t>
          </a:r>
        </a:p>
      </dsp:txBody>
      <dsp:txXfrm>
        <a:off x="1780641" y="2762178"/>
        <a:ext cx="6763283" cy="1541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41231-557A-4326-9F56-E45A982D6308}">
      <dsp:nvSpPr>
        <dsp:cNvPr id="0" name=""/>
        <dsp:cNvSpPr/>
      </dsp:nvSpPr>
      <dsp:spPr>
        <a:xfrm>
          <a:off x="0" y="835077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9F65B-E12B-4E3C-9EEB-707A4C6A8C3D}">
      <dsp:nvSpPr>
        <dsp:cNvPr id="0" name=""/>
        <dsp:cNvSpPr/>
      </dsp:nvSpPr>
      <dsp:spPr>
        <a:xfrm>
          <a:off x="466358" y="1181955"/>
          <a:ext cx="847924" cy="847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F513E-D932-4727-ABE2-4871E8CC8C93}">
      <dsp:nvSpPr>
        <dsp:cNvPr id="0" name=""/>
        <dsp:cNvSpPr/>
      </dsp:nvSpPr>
      <dsp:spPr>
        <a:xfrm>
          <a:off x="1780641" y="835077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There had been considerable cooperation from key stakeholders at the National and sub-national levels as well as the organized Private Sector towards the success of the JPB/NCDP meetings. </a:t>
          </a:r>
        </a:p>
      </dsp:txBody>
      <dsp:txXfrm>
        <a:off x="1780641" y="835077"/>
        <a:ext cx="6763283" cy="1541681"/>
      </dsp:txXfrm>
    </dsp:sp>
    <dsp:sp modelId="{EF946080-1B3A-415B-A95F-9DD525D5FB6E}">
      <dsp:nvSpPr>
        <dsp:cNvPr id="0" name=""/>
        <dsp:cNvSpPr/>
      </dsp:nvSpPr>
      <dsp:spPr>
        <a:xfrm>
          <a:off x="0" y="2762178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B6177-63D6-45EB-8A00-80FCE73B1EE8}">
      <dsp:nvSpPr>
        <dsp:cNvPr id="0" name=""/>
        <dsp:cNvSpPr/>
      </dsp:nvSpPr>
      <dsp:spPr>
        <a:xfrm>
          <a:off x="466358" y="3109056"/>
          <a:ext cx="847924" cy="847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1ED77-6BFF-4271-801B-B20DA105D695}">
      <dsp:nvSpPr>
        <dsp:cNvPr id="0" name=""/>
        <dsp:cNvSpPr/>
      </dsp:nvSpPr>
      <dsp:spPr>
        <a:xfrm>
          <a:off x="1780641" y="2762178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 representation and participation of stakeholders at the meetings had been commendable. Also, follow up on resolutions reached at the meetings had been so far fruitful.</a:t>
          </a:r>
        </a:p>
      </dsp:txBody>
      <dsp:txXfrm>
        <a:off x="1780641" y="2762178"/>
        <a:ext cx="6763283" cy="1541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9ABC4-2F96-4371-9B89-08029140CAC4}">
      <dsp:nvSpPr>
        <dsp:cNvPr id="0" name=""/>
        <dsp:cNvSpPr/>
      </dsp:nvSpPr>
      <dsp:spPr>
        <a:xfrm>
          <a:off x="0" y="864566"/>
          <a:ext cx="8543925" cy="15961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E1169-5294-4FF3-98FA-52B35FE0A334}">
      <dsp:nvSpPr>
        <dsp:cNvPr id="0" name=""/>
        <dsp:cNvSpPr/>
      </dsp:nvSpPr>
      <dsp:spPr>
        <a:xfrm>
          <a:off x="482827" y="1223694"/>
          <a:ext cx="877867" cy="8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0170C-DC25-4323-86C1-693B071940C6}">
      <dsp:nvSpPr>
        <dsp:cNvPr id="0" name=""/>
        <dsp:cNvSpPr/>
      </dsp:nvSpPr>
      <dsp:spPr>
        <a:xfrm>
          <a:off x="1843522" y="864566"/>
          <a:ext cx="6700402" cy="159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3" tIns="168923" rIns="168923" bIns="168923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You may wish to recall that at the 21</a:t>
          </a:r>
          <a:r>
            <a:rPr lang="en-GB" sz="1600" kern="1200" baseline="30000" dirty="0"/>
            <a:t>st</a:t>
          </a:r>
          <a:r>
            <a:rPr lang="en-GB" sz="1600" kern="1200" dirty="0"/>
            <a:t> JPB/NCDP meeting held at Abakaliki, Ebonyi State in April, 2022, Ekiti volunteered to host the next </a:t>
          </a:r>
          <a:r>
            <a:rPr lang="en-GB" sz="1600" kern="1200" dirty="0" smtClean="0"/>
            <a:t>meeting, </a:t>
          </a:r>
          <a:r>
            <a:rPr lang="en-GB" sz="1600" kern="1200" dirty="0"/>
            <a:t>Ondo was the alternate both States could not host the meetings which usually held </a:t>
          </a:r>
          <a:r>
            <a:rPr lang="en-GB" sz="1600" kern="1200" dirty="0" smtClean="0"/>
            <a:t>in the 1</a:t>
          </a:r>
          <a:r>
            <a:rPr lang="en-GB" sz="1600" kern="1200" baseline="30000" dirty="0" smtClean="0"/>
            <a:t>st</a:t>
          </a:r>
          <a:r>
            <a:rPr lang="en-GB" sz="1600" kern="1200" dirty="0" smtClean="0"/>
            <a:t> </a:t>
          </a:r>
          <a:r>
            <a:rPr lang="en-GB" sz="1600" kern="1200" dirty="0"/>
            <a:t>quarter of every year. As a follow-up to getting a host, Osun State was approached </a:t>
          </a:r>
          <a:r>
            <a:rPr lang="en-GB" sz="1600" kern="1200" dirty="0" smtClean="0"/>
            <a:t>to host the 22</a:t>
          </a:r>
          <a:r>
            <a:rPr lang="en-GB" sz="1600" kern="1200" baseline="30000" dirty="0" smtClean="0"/>
            <a:t>nd</a:t>
          </a:r>
          <a:r>
            <a:rPr lang="en-GB" sz="1600" kern="1200" dirty="0" smtClean="0"/>
            <a:t> Edition of the JPB/NCDP Meetings.</a:t>
          </a:r>
          <a:endParaRPr lang="en-US" sz="1600" kern="1200" dirty="0"/>
        </a:p>
      </dsp:txBody>
      <dsp:txXfrm>
        <a:off x="1843522" y="864566"/>
        <a:ext cx="6700402" cy="1596123"/>
      </dsp:txXfrm>
    </dsp:sp>
    <dsp:sp modelId="{98957C2B-78F4-46F0-A5EF-6A816EB70461}">
      <dsp:nvSpPr>
        <dsp:cNvPr id="0" name=""/>
        <dsp:cNvSpPr/>
      </dsp:nvSpPr>
      <dsp:spPr>
        <a:xfrm>
          <a:off x="0" y="2859721"/>
          <a:ext cx="8543925" cy="15961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412C-024E-43FF-8103-002F9AB65E35}">
      <dsp:nvSpPr>
        <dsp:cNvPr id="0" name=""/>
        <dsp:cNvSpPr/>
      </dsp:nvSpPr>
      <dsp:spPr>
        <a:xfrm>
          <a:off x="482827" y="3218849"/>
          <a:ext cx="877867" cy="8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70CF0-2FB5-4672-8FCE-93300DF77737}">
      <dsp:nvSpPr>
        <dsp:cNvPr id="0" name=""/>
        <dsp:cNvSpPr/>
      </dsp:nvSpPr>
      <dsp:spPr>
        <a:xfrm>
          <a:off x="1843522" y="2859721"/>
          <a:ext cx="6700402" cy="159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3" tIns="168923" rIns="168923" bIns="168923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Magnanimously, and without much ado, Osun State Government graciously accepted to host the 22</a:t>
          </a:r>
          <a:r>
            <a:rPr lang="en-GB" sz="1600" kern="1200" baseline="30000" dirty="0"/>
            <a:t>nd</a:t>
          </a:r>
          <a:r>
            <a:rPr lang="en-GB" sz="1600" kern="1200" dirty="0"/>
            <a:t> Edition of the JPB/NCDP meetings inspired by the zeal to showcase the giant strides made in the State.</a:t>
          </a:r>
          <a:endParaRPr lang="en-US" sz="1600" kern="1200" dirty="0"/>
        </a:p>
      </dsp:txBody>
      <dsp:txXfrm>
        <a:off x="1843522" y="2859721"/>
        <a:ext cx="6700402" cy="1596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61E8-646D-4A12-914F-2ECA4ACF70A0}">
      <dsp:nvSpPr>
        <dsp:cNvPr id="0" name=""/>
        <dsp:cNvSpPr/>
      </dsp:nvSpPr>
      <dsp:spPr>
        <a:xfrm>
          <a:off x="474" y="2380664"/>
          <a:ext cx="8543925" cy="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3610-F0EB-4AF3-BE01-F95103D79566}">
      <dsp:nvSpPr>
        <dsp:cNvPr id="0" name=""/>
        <dsp:cNvSpPr/>
      </dsp:nvSpPr>
      <dsp:spPr>
        <a:xfrm>
          <a:off x="474" y="2380664"/>
          <a:ext cx="1" cy="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9895B-1950-421E-BA3C-75928CA9D9E7}">
      <dsp:nvSpPr>
        <dsp:cNvPr id="0" name=""/>
        <dsp:cNvSpPr/>
      </dsp:nvSpPr>
      <dsp:spPr>
        <a:xfrm>
          <a:off x="-474" y="8948"/>
          <a:ext cx="6131686" cy="501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98" tIns="28298" rIns="28298" bIns="28298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The 21</a:t>
          </a:r>
          <a:r>
            <a:rPr lang="en-GB" sz="2400" kern="1200" baseline="30000" dirty="0"/>
            <a:t>st</a:t>
          </a:r>
          <a:r>
            <a:rPr lang="en-GB" sz="2400" kern="1200" dirty="0"/>
            <a:t> Edition of the JPB/NCDP meetings held in Abakaliki, Ebonyi State in April, 2022 primarily addressed issues and concerns </a:t>
          </a:r>
          <a:r>
            <a:rPr lang="en-GB" sz="2400" kern="1200" dirty="0" smtClean="0"/>
            <a:t>which emanated </a:t>
          </a:r>
          <a:r>
            <a:rPr lang="en-GB" sz="2400" kern="1200" dirty="0"/>
            <a:t>from the abridged 20</a:t>
          </a:r>
          <a:r>
            <a:rPr lang="en-GB" sz="2400" kern="1200" baseline="30000" dirty="0"/>
            <a:t>th</a:t>
          </a:r>
          <a:r>
            <a:rPr lang="en-GB" sz="2400" kern="1200" dirty="0"/>
            <a:t> Edition of the JPB/NCDP meetings </a:t>
          </a:r>
          <a:r>
            <a:rPr lang="en-GB" sz="2400" kern="1200" dirty="0" smtClean="0"/>
            <a:t>which held in Abuja </a:t>
          </a:r>
          <a:r>
            <a:rPr lang="en-GB" sz="2400" kern="1200" dirty="0"/>
            <a:t>and </a:t>
          </a:r>
          <a:r>
            <a:rPr lang="en-GB" sz="2400" kern="1200" dirty="0" smtClean="0"/>
            <a:t>Maiduguri</a:t>
          </a:r>
          <a:r>
            <a:rPr lang="en-GB" sz="2400" kern="1200" dirty="0"/>
            <a:t>, Borno State in 2021 to harness inputs into the Medium-Term National Development Plan (MTNDP2021-2025</a:t>
          </a:r>
          <a:r>
            <a:rPr lang="en-GB" sz="2400" kern="1200" dirty="0" smtClean="0"/>
            <a:t>), </a:t>
          </a:r>
          <a:r>
            <a:rPr lang="en-GB" sz="2400" kern="1200" dirty="0"/>
            <a:t>Nigeria Agenda 2050 (NA2050) and address the issue of good governance, respectively.</a:t>
          </a:r>
          <a:endParaRPr lang="en-US" sz="2400" kern="1200" dirty="0"/>
        </a:p>
      </dsp:txBody>
      <dsp:txXfrm>
        <a:off x="-474" y="8948"/>
        <a:ext cx="6131686" cy="5010820"/>
      </dsp:txXfrm>
    </dsp:sp>
    <dsp:sp modelId="{871F0B10-608B-4194-BE03-8336B7F5D2B7}">
      <dsp:nvSpPr>
        <dsp:cNvPr id="0" name=""/>
        <dsp:cNvSpPr/>
      </dsp:nvSpPr>
      <dsp:spPr>
        <a:xfrm>
          <a:off x="-474" y="5044076"/>
          <a:ext cx="8543925" cy="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8AFE6-B46F-480E-934F-B1A24089D8D0}">
      <dsp:nvSpPr>
        <dsp:cNvPr id="0" name=""/>
        <dsp:cNvSpPr/>
      </dsp:nvSpPr>
      <dsp:spPr>
        <a:xfrm>
          <a:off x="-474" y="5044076"/>
          <a:ext cx="1" cy="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F897-997B-4A1D-A18C-A30AE43BE7EB}">
      <dsp:nvSpPr>
        <dsp:cNvPr id="0" name=""/>
        <dsp:cNvSpPr/>
      </dsp:nvSpPr>
      <dsp:spPr>
        <a:xfrm>
          <a:off x="-472" y="5044076"/>
          <a:ext cx="6129786" cy="26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98" tIns="28298" rIns="28298" bIns="28298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-472" y="5044076"/>
        <a:ext cx="6129786" cy="267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61E8-646D-4A12-914F-2ECA4ACF70A0}">
      <dsp:nvSpPr>
        <dsp:cNvPr id="0" name=""/>
        <dsp:cNvSpPr/>
      </dsp:nvSpPr>
      <dsp:spPr>
        <a:xfrm>
          <a:off x="0" y="864566"/>
          <a:ext cx="8543925" cy="15961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3610-F0EB-4AF3-BE01-F95103D79566}">
      <dsp:nvSpPr>
        <dsp:cNvPr id="0" name=""/>
        <dsp:cNvSpPr/>
      </dsp:nvSpPr>
      <dsp:spPr>
        <a:xfrm>
          <a:off x="482827" y="1223694"/>
          <a:ext cx="877867" cy="8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9895B-1950-421E-BA3C-75928CA9D9E7}">
      <dsp:nvSpPr>
        <dsp:cNvPr id="0" name=""/>
        <dsp:cNvSpPr/>
      </dsp:nvSpPr>
      <dsp:spPr>
        <a:xfrm>
          <a:off x="1843522" y="864566"/>
          <a:ext cx="6700402" cy="159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3" tIns="168923" rIns="168923" bIns="168923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The theme of the 22</a:t>
          </a:r>
          <a:r>
            <a:rPr lang="en-GB" sz="2000" kern="1200" baseline="30000" dirty="0"/>
            <a:t>nd</a:t>
          </a:r>
          <a:r>
            <a:rPr lang="en-GB" sz="2000" kern="1200" dirty="0"/>
            <a:t> JPB/NCDP meeting is:</a:t>
          </a:r>
          <a:r>
            <a:rPr lang="en-GB" sz="2000" b="1" kern="1200" dirty="0"/>
            <a:t> “Imperatives for Restoring Nigeria on the Path of Sustainable Economic Growth and Development”.</a:t>
          </a:r>
          <a:endParaRPr lang="en-US" sz="2000" kern="1200" dirty="0"/>
        </a:p>
      </dsp:txBody>
      <dsp:txXfrm>
        <a:off x="1843522" y="864566"/>
        <a:ext cx="6700402" cy="1596123"/>
      </dsp:txXfrm>
    </dsp:sp>
    <dsp:sp modelId="{871F0B10-608B-4194-BE03-8336B7F5D2B7}">
      <dsp:nvSpPr>
        <dsp:cNvPr id="0" name=""/>
        <dsp:cNvSpPr/>
      </dsp:nvSpPr>
      <dsp:spPr>
        <a:xfrm>
          <a:off x="0" y="2859721"/>
          <a:ext cx="8543925" cy="15961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8AFE6-B46F-480E-934F-B1A24089D8D0}">
      <dsp:nvSpPr>
        <dsp:cNvPr id="0" name=""/>
        <dsp:cNvSpPr/>
      </dsp:nvSpPr>
      <dsp:spPr>
        <a:xfrm>
          <a:off x="482827" y="3218849"/>
          <a:ext cx="877867" cy="8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F897-997B-4A1D-A18C-A30AE43BE7EB}">
      <dsp:nvSpPr>
        <dsp:cNvPr id="0" name=""/>
        <dsp:cNvSpPr/>
      </dsp:nvSpPr>
      <dsp:spPr>
        <a:xfrm>
          <a:off x="1843522" y="2859721"/>
          <a:ext cx="6700402" cy="159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3" tIns="168923" rIns="168923" bIns="168923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* Energy Sufficiency and Sustainable Economic Development</a:t>
          </a:r>
          <a:endParaRPr lang="en-US" sz="2000" kern="1200" dirty="0"/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* Food Security in Nigeria: A National Emergency</a:t>
          </a:r>
          <a:endParaRPr lang="en-US" sz="2000" kern="1200" dirty="0"/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* Human Capital Development for Economic Growth</a:t>
          </a:r>
          <a:endParaRPr lang="en-US" sz="2000" kern="1200" dirty="0"/>
        </a:p>
      </dsp:txBody>
      <dsp:txXfrm>
        <a:off x="1843522" y="2859721"/>
        <a:ext cx="6700402" cy="1596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9ABC4-2F96-4371-9B89-08029140CAC4}">
      <dsp:nvSpPr>
        <dsp:cNvPr id="0" name=""/>
        <dsp:cNvSpPr/>
      </dsp:nvSpPr>
      <dsp:spPr>
        <a:xfrm>
          <a:off x="42612" y="799356"/>
          <a:ext cx="6693697" cy="148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E1169-5294-4FF3-98FA-52B35FE0A334}">
      <dsp:nvSpPr>
        <dsp:cNvPr id="0" name=""/>
        <dsp:cNvSpPr/>
      </dsp:nvSpPr>
      <dsp:spPr>
        <a:xfrm>
          <a:off x="471932" y="432545"/>
          <a:ext cx="1176182" cy="922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0170C-DC25-4323-86C1-693B071940C6}">
      <dsp:nvSpPr>
        <dsp:cNvPr id="0" name=""/>
        <dsp:cNvSpPr/>
      </dsp:nvSpPr>
      <dsp:spPr>
        <a:xfrm>
          <a:off x="1846672" y="663206"/>
          <a:ext cx="6610742" cy="167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43" tIns="177643" rIns="177643" bIns="177643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Garamond (Body)"/>
            </a:rPr>
            <a:t>Day 1 would feature a Technical Plenary Session with the following sub-themes</a:t>
          </a:r>
          <a:r>
            <a:rPr lang="en-GB" sz="1600" kern="1200" dirty="0">
              <a:solidFill>
                <a:schemeClr val="tx1"/>
              </a:solidFill>
              <a:latin typeface="Garamond (Body)"/>
            </a:rPr>
            <a:t>:</a:t>
          </a:r>
          <a:endParaRPr lang="en-US" sz="1600" kern="1200" dirty="0">
            <a:solidFill>
              <a:schemeClr val="tx1"/>
            </a:solidFill>
            <a:latin typeface="Garamond (Body)"/>
          </a:endParaRP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AutoNum type="romanLcPeriod"/>
          </a:pPr>
          <a:r>
            <a:rPr lang="en-GB" sz="1600" kern="1200" dirty="0" err="1">
              <a:solidFill>
                <a:schemeClr val="tx1"/>
              </a:solidFill>
              <a:latin typeface="Garamond (Body)"/>
            </a:rPr>
            <a:t>i</a:t>
          </a:r>
          <a:r>
            <a:rPr lang="en-GB" sz="1600" kern="1200" dirty="0">
              <a:solidFill>
                <a:schemeClr val="tx1"/>
              </a:solidFill>
              <a:latin typeface="Garamond (Body)"/>
            </a:rPr>
            <a:t>. Energy Sufficiency for Sustainable Economic Development: Options for Nigeria</a:t>
          </a:r>
        </a:p>
      </dsp:txBody>
      <dsp:txXfrm>
        <a:off x="1846672" y="663206"/>
        <a:ext cx="6610742" cy="1678516"/>
      </dsp:txXfrm>
    </dsp:sp>
    <dsp:sp modelId="{98957C2B-78F4-46F0-A5EF-6A816EB70461}">
      <dsp:nvSpPr>
        <dsp:cNvPr id="0" name=""/>
        <dsp:cNvSpPr/>
      </dsp:nvSpPr>
      <dsp:spPr>
        <a:xfrm>
          <a:off x="42612" y="3221859"/>
          <a:ext cx="2786018" cy="1874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412C-024E-43FF-8103-002F9AB65E35}">
      <dsp:nvSpPr>
        <dsp:cNvPr id="0" name=""/>
        <dsp:cNvSpPr/>
      </dsp:nvSpPr>
      <dsp:spPr>
        <a:xfrm>
          <a:off x="384683" y="2858943"/>
          <a:ext cx="1176182" cy="9132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70CF0-2FB5-4672-8FCE-93300DF77737}">
      <dsp:nvSpPr>
        <dsp:cNvPr id="0" name=""/>
        <dsp:cNvSpPr/>
      </dsp:nvSpPr>
      <dsp:spPr>
        <a:xfrm>
          <a:off x="1866269" y="2947883"/>
          <a:ext cx="6422642" cy="166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07" tIns="175907" rIns="175907" bIns="175907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Garamond (Body)"/>
            </a:rPr>
            <a:t>Day 2 would feature a Technical Plenary Session with the following sub-themes:</a:t>
          </a:r>
          <a:endParaRPr lang="en-US" sz="1600" kern="1200" dirty="0">
            <a:solidFill>
              <a:schemeClr val="tx1"/>
            </a:solidFill>
            <a:latin typeface="Garamond (Body)"/>
          </a:endParaRP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en-GB" sz="1600" kern="1200" dirty="0" smtClean="0">
              <a:solidFill>
                <a:schemeClr val="tx1"/>
              </a:solidFill>
              <a:latin typeface="Garamond (Body)"/>
            </a:rPr>
            <a:t> </a:t>
          </a:r>
          <a:r>
            <a:rPr lang="en-US" sz="1600" kern="1200" dirty="0">
              <a:solidFill>
                <a:schemeClr val="tx1"/>
              </a:solidFill>
              <a:latin typeface="Garamond (Body)"/>
            </a:rPr>
            <a:t>Food Security in Nigeria: A National Emergency</a:t>
          </a:r>
          <a:endParaRPr lang="en-GB" sz="1600" kern="1200" dirty="0">
            <a:solidFill>
              <a:schemeClr val="tx1"/>
            </a:solidFill>
            <a:latin typeface="Garamond (Body)"/>
          </a:endParaRP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en-GB" sz="1600" kern="1200" dirty="0">
              <a:solidFill>
                <a:schemeClr val="tx1"/>
              </a:solidFill>
              <a:latin typeface="Garamond (Body)"/>
            </a:rPr>
            <a:t>Human Capital Development for Economic Growth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en-GB" sz="1600" kern="1200" dirty="0" smtClean="0">
              <a:solidFill>
                <a:schemeClr val="tx1"/>
              </a:solidFill>
              <a:latin typeface="Garamond (Body)"/>
            </a:rPr>
            <a:t> </a:t>
          </a:r>
          <a:r>
            <a:rPr lang="en-GB" sz="1600" kern="1200" dirty="0">
              <a:solidFill>
                <a:schemeClr val="tx1"/>
              </a:solidFill>
              <a:latin typeface="Garamond (Body)"/>
            </a:rPr>
            <a:t>Addressing Unemployment through Skill Acquisition and Entrepreneurship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66269" y="2947883"/>
        <a:ext cx="6422642" cy="16621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9ABC4-2F96-4371-9B89-08029140CAC4}">
      <dsp:nvSpPr>
        <dsp:cNvPr id="0" name=""/>
        <dsp:cNvSpPr/>
      </dsp:nvSpPr>
      <dsp:spPr>
        <a:xfrm>
          <a:off x="-147016" y="635343"/>
          <a:ext cx="8543925" cy="1589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E1169-5294-4FF3-98FA-52B35FE0A334}">
      <dsp:nvSpPr>
        <dsp:cNvPr id="0" name=""/>
        <dsp:cNvSpPr/>
      </dsp:nvSpPr>
      <dsp:spPr>
        <a:xfrm>
          <a:off x="333927" y="993070"/>
          <a:ext cx="874443" cy="8744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0170C-DC25-4323-86C1-693B071940C6}">
      <dsp:nvSpPr>
        <dsp:cNvPr id="0" name=""/>
        <dsp:cNvSpPr/>
      </dsp:nvSpPr>
      <dsp:spPr>
        <a:xfrm>
          <a:off x="1343221" y="521920"/>
          <a:ext cx="7299249" cy="158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64" tIns="168264" rIns="168264" bIns="168264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Garamond (Body)"/>
            </a:rPr>
            <a:t>Day 3</a:t>
          </a:r>
          <a:r>
            <a:rPr lang="en-US" sz="1600" kern="1200" dirty="0">
              <a:latin typeface="Garamond (Body)"/>
            </a:rPr>
            <a:t>, being the grand finale would</a:t>
          </a:r>
          <a:r>
            <a:rPr lang="en-GB" sz="1600" b="1" kern="1200" dirty="0">
              <a:latin typeface="Garamond (Body)"/>
            </a:rPr>
            <a:t> be the meeting of the National Council on Development Planning (NCDP)</a:t>
          </a:r>
          <a:r>
            <a:rPr lang="en-US" sz="1600" kern="1200" dirty="0">
              <a:latin typeface="Garamond (Body)"/>
            </a:rPr>
            <a:t> to be chaired by the Honourable Minister of  Budget and </a:t>
          </a:r>
          <a:r>
            <a:rPr lang="en-GB" altLang="en-US" sz="1600" kern="1200" dirty="0">
              <a:latin typeface="Garamond (Body)"/>
            </a:rPr>
            <a:t>Economic </a:t>
          </a:r>
          <a:r>
            <a:rPr lang="en-US" sz="1600" kern="1200" dirty="0">
              <a:latin typeface="Garamond (Body)"/>
            </a:rPr>
            <a:t>Planning. </a:t>
          </a:r>
          <a:endParaRPr lang="en-US" sz="1600" kern="1200" dirty="0"/>
        </a:p>
      </dsp:txBody>
      <dsp:txXfrm>
        <a:off x="1343221" y="521920"/>
        <a:ext cx="7299249" cy="1589897"/>
      </dsp:txXfrm>
    </dsp:sp>
    <dsp:sp modelId="{98957C2B-78F4-46F0-A5EF-6A816EB70461}">
      <dsp:nvSpPr>
        <dsp:cNvPr id="0" name=""/>
        <dsp:cNvSpPr/>
      </dsp:nvSpPr>
      <dsp:spPr>
        <a:xfrm>
          <a:off x="-147016" y="2622716"/>
          <a:ext cx="8543925" cy="2062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412C-024E-43FF-8103-002F9AB65E35}">
      <dsp:nvSpPr>
        <dsp:cNvPr id="0" name=""/>
        <dsp:cNvSpPr/>
      </dsp:nvSpPr>
      <dsp:spPr>
        <a:xfrm>
          <a:off x="333927" y="3216670"/>
          <a:ext cx="874443" cy="8744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70CF0-2FB5-4672-8FCE-93300DF77737}">
      <dsp:nvSpPr>
        <dsp:cNvPr id="0" name=""/>
        <dsp:cNvSpPr/>
      </dsp:nvSpPr>
      <dsp:spPr>
        <a:xfrm>
          <a:off x="1631058" y="2836334"/>
          <a:ext cx="6704001" cy="158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64" tIns="168264" rIns="168264" bIns="168264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Garamond (Body)"/>
            </a:rPr>
            <a:t>His Excellency, Senator </a:t>
          </a:r>
          <a:r>
            <a:rPr lang="en-GB" sz="1800" kern="1200" dirty="0" err="1">
              <a:latin typeface="Garamond (Body)"/>
            </a:rPr>
            <a:t>Kashim</a:t>
          </a:r>
          <a:r>
            <a:rPr lang="en-GB" sz="1800" kern="1200" dirty="0">
              <a:latin typeface="Garamond (Body)"/>
            </a:rPr>
            <a:t> </a:t>
          </a:r>
          <a:r>
            <a:rPr lang="en-GB" sz="1800" kern="1200" dirty="0" err="1">
              <a:latin typeface="Garamond (Body)"/>
            </a:rPr>
            <a:t>Shettima</a:t>
          </a:r>
          <a:r>
            <a:rPr lang="en-GB" sz="1800" kern="1200" dirty="0">
              <a:latin typeface="Garamond (Body)"/>
            </a:rPr>
            <a:t>, </a:t>
          </a:r>
          <a:r>
            <a:rPr lang="en-GB" sz="1800" b="1" i="1" kern="1200" dirty="0">
              <a:latin typeface="Garamond (Body)"/>
            </a:rPr>
            <a:t>GCON</a:t>
          </a:r>
          <a:r>
            <a:rPr lang="en-GB" sz="1800" kern="1200" dirty="0">
              <a:latin typeface="Garamond (Body)"/>
            </a:rPr>
            <a:t>, Vice President of the Federal Republic of Nigeria and Chairman of the National Economic Council will declare the meeting open and deliver the keynote address.</a:t>
          </a:r>
          <a:endParaRPr lang="en-US" sz="1800" kern="1200" dirty="0"/>
        </a:p>
      </dsp:txBody>
      <dsp:txXfrm>
        <a:off x="1631058" y="2836334"/>
        <a:ext cx="6704001" cy="15898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B5B9C-4C26-4D90-AE57-B8CA9E015A0E}">
      <dsp:nvSpPr>
        <dsp:cNvPr id="0" name=""/>
        <dsp:cNvSpPr/>
      </dsp:nvSpPr>
      <dsp:spPr>
        <a:xfrm>
          <a:off x="0" y="835077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72FFB-31A1-4044-93D7-897C4264B6BE}">
      <dsp:nvSpPr>
        <dsp:cNvPr id="0" name=""/>
        <dsp:cNvSpPr/>
      </dsp:nvSpPr>
      <dsp:spPr>
        <a:xfrm>
          <a:off x="466358" y="1181955"/>
          <a:ext cx="847924" cy="847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9CAAE-9236-4973-BF35-8F857B795FB5}">
      <dsp:nvSpPr>
        <dsp:cNvPr id="0" name=""/>
        <dsp:cNvSpPr/>
      </dsp:nvSpPr>
      <dsp:spPr>
        <a:xfrm>
          <a:off x="1780641" y="835077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It is expected that by the end of this JPB/NDCP meetings, participants would be better informed on strategies to address economic issues for visible development at the National and Sub-national levels. </a:t>
          </a:r>
          <a:endParaRPr lang="en-US" sz="2100" kern="1200" dirty="0"/>
        </a:p>
      </dsp:txBody>
      <dsp:txXfrm>
        <a:off x="1780641" y="835077"/>
        <a:ext cx="6763283" cy="1541681"/>
      </dsp:txXfrm>
    </dsp:sp>
    <dsp:sp modelId="{21902809-5BFA-441C-8675-DFFEE85126F4}">
      <dsp:nvSpPr>
        <dsp:cNvPr id="0" name=""/>
        <dsp:cNvSpPr/>
      </dsp:nvSpPr>
      <dsp:spPr>
        <a:xfrm>
          <a:off x="0" y="2762178"/>
          <a:ext cx="8543925" cy="15416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8CCBE-5AD5-4A4C-94EA-C51432838B35}">
      <dsp:nvSpPr>
        <dsp:cNvPr id="0" name=""/>
        <dsp:cNvSpPr/>
      </dsp:nvSpPr>
      <dsp:spPr>
        <a:xfrm>
          <a:off x="466358" y="3109056"/>
          <a:ext cx="847924" cy="847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80F5-49BA-4ADF-9C39-862B37811614}">
      <dsp:nvSpPr>
        <dsp:cNvPr id="0" name=""/>
        <dsp:cNvSpPr/>
      </dsp:nvSpPr>
      <dsp:spPr>
        <a:xfrm>
          <a:off x="1780641" y="2762178"/>
          <a:ext cx="6763283" cy="15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61" tIns="163161" rIns="163161" bIns="16316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It is also hoped that through robust peer-review and experience sharing among participants, there would be better </a:t>
          </a:r>
          <a:r>
            <a:rPr lang="en-GB" sz="2100" kern="1200" dirty="0" smtClean="0"/>
            <a:t>prospects </a:t>
          </a:r>
          <a:r>
            <a:rPr lang="en-GB" sz="2100" kern="1200" dirty="0"/>
            <a:t>for all round socio-economic development across the Nation.</a:t>
          </a:r>
          <a:endParaRPr lang="en-US" sz="2100" kern="1200" dirty="0"/>
        </a:p>
      </dsp:txBody>
      <dsp:txXfrm>
        <a:off x="1780641" y="2762178"/>
        <a:ext cx="6763283" cy="154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82119" cy="46672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4"/>
            <a:ext cx="2982119" cy="46672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D30068BA-77BD-6A47-9A87-94B756E4091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162050"/>
            <a:ext cx="452913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577"/>
            <a:ext cx="5505450" cy="366077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9"/>
            <a:ext cx="2982119" cy="46672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679"/>
            <a:ext cx="2982119" cy="46672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36A6399A-C082-DA4A-A6B6-105B2E23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162050"/>
            <a:ext cx="452913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6399A-C082-DA4A-A6B6-105B2E23320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0673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5BAF56AC-1F4B-4BA6-A076-9528D53BDF1A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2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949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0748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5343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004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6460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3485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3FE6-DEB8-4B73-93C8-7180BDE5C633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7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BA1B-7A6D-45CF-84B0-DC6485782B7C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2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03ED-B6AF-42AC-83FA-44AB2DC8176F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05F2-CAF6-469B-BA79-CC90D6B90896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98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F4C7-FF9D-4C64-A2EB-A14D634CA527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8A67-C0E5-452A-AB33-4686E2A4B98B}" type="datetime1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2CA2-0271-4507-9681-B0B2E096184D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6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8C9-4E1F-4A78-B842-E9602CBE51FC}" type="datetime1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7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E5A8-C6BA-4B79-83F3-18C084E3065E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0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D4AD-0ED3-4E36-B3A5-D603526CD795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Budget and National Planning (MoBNP)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15173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B8F918-BEB6-457E-8AC8-169DFCEA0A65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Ministry of Budget and National Planning (MoBNP)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180DA1-E354-EE42-8C52-38E02B21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6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724" y="1653702"/>
            <a:ext cx="5914417" cy="332492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 Variable Text Semibold" pitchFamily="2" charset="0"/>
              </a:rPr>
              <a:t>CONTEXT SETTING </a:t>
            </a:r>
            <a:r>
              <a:rPr lang="en-US" sz="2400" dirty="0">
                <a:latin typeface="Segoe UI Variable Text Semibold" pitchFamily="2" charset="0"/>
              </a:rPr>
              <a:t/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FOR THE 2</a:t>
            </a:r>
            <a:r>
              <a:rPr lang="en-GB" altLang="en-US" sz="2400" dirty="0">
                <a:latin typeface="Segoe UI Variable Text Semibold" pitchFamily="2" charset="0"/>
              </a:rPr>
              <a:t>2</a:t>
            </a:r>
            <a:r>
              <a:rPr lang="en-GB" altLang="en-US" sz="2400" baseline="30000" dirty="0">
                <a:latin typeface="Segoe UI Variable Text Semibold" pitchFamily="2" charset="0"/>
              </a:rPr>
              <a:t>ND</a:t>
            </a:r>
            <a:r>
              <a:rPr lang="en-US" sz="2400" dirty="0">
                <a:latin typeface="Segoe UI Variable Text Semibold" pitchFamily="2" charset="0"/>
              </a:rPr>
              <a:t> JPB MEETING</a:t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by</a:t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Dr. (Mrs.) Gloria Ahmed</a:t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(</a:t>
            </a:r>
            <a:r>
              <a:rPr lang="en-US" sz="2400" i="1" dirty="0">
                <a:latin typeface="Segoe UI Variable Text Semibold" pitchFamily="2" charset="0"/>
              </a:rPr>
              <a:t>Director, Special Duties/NEC secretariat</a:t>
            </a:r>
            <a:r>
              <a:rPr lang="en-US" sz="2400" dirty="0">
                <a:latin typeface="Segoe UI Variable Text Semibold" pitchFamily="2" charset="0"/>
              </a:rPr>
              <a:t>) </a:t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@ </a:t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 </a:t>
            </a:r>
            <a:r>
              <a:rPr lang="en-GB" altLang="en-US" sz="2400" dirty="0" err="1">
                <a:latin typeface="Segoe UI Variable Text Semibold" pitchFamily="2" charset="0"/>
              </a:rPr>
              <a:t>Center</a:t>
            </a:r>
            <a:r>
              <a:rPr lang="en-GB" altLang="en-US" sz="2400" dirty="0">
                <a:latin typeface="Segoe UI Variable Text Semibold" pitchFamily="2" charset="0"/>
              </a:rPr>
              <a:t> for Black Culture</a:t>
            </a:r>
            <a:r>
              <a:rPr lang="en-GB" sz="2400" dirty="0">
                <a:latin typeface="Segoe UI Variable Text Semibold" pitchFamily="2" charset="0"/>
              </a:rPr>
              <a:t>, </a:t>
            </a:r>
            <a:r>
              <a:rPr lang="en-US" sz="2400" dirty="0">
                <a:latin typeface="Segoe UI Variable Text Semibold" pitchFamily="2" charset="0"/>
              </a:rPr>
              <a:t/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sz="2400" dirty="0">
                <a:latin typeface="Segoe UI Variable Text Semibold" pitchFamily="2" charset="0"/>
              </a:rPr>
              <a:t>  </a:t>
            </a:r>
            <a:r>
              <a:rPr lang="en-GB" altLang="en-US" sz="2400" dirty="0">
                <a:latin typeface="Segoe UI Variable Text Semibold" pitchFamily="2" charset="0"/>
              </a:rPr>
              <a:t>Osogbo</a:t>
            </a:r>
            <a:r>
              <a:rPr lang="en-GB" sz="2400" dirty="0">
                <a:latin typeface="Segoe UI Variable Text Semibold" pitchFamily="2" charset="0"/>
              </a:rPr>
              <a:t>, Osun </a:t>
            </a:r>
            <a:r>
              <a:rPr lang="en-US" sz="2400" dirty="0">
                <a:latin typeface="Segoe UI Variable Text Semibold" pitchFamily="2" charset="0"/>
              </a:rPr>
              <a:t> State</a:t>
            </a:r>
            <a:br>
              <a:rPr lang="en-US" sz="2400" dirty="0">
                <a:latin typeface="Segoe UI Variable Text Semibold" pitchFamily="2" charset="0"/>
              </a:rPr>
            </a:br>
            <a:r>
              <a:rPr lang="en-US" altLang="en-US" sz="2400" dirty="0">
                <a:latin typeface="Segoe UI Variable Text Semibold" pitchFamily="2" charset="0"/>
              </a:rPr>
              <a:t>Tuesday</a:t>
            </a:r>
            <a:r>
              <a:rPr lang="en-US" sz="2400" dirty="0">
                <a:latin typeface="Segoe UI Variable Text Semibold" pitchFamily="2" charset="0"/>
              </a:rPr>
              <a:t>, </a:t>
            </a:r>
            <a:r>
              <a:rPr lang="en-GB" altLang="en-US" sz="2400" dirty="0">
                <a:latin typeface="Segoe UI Variable Text Semibold" pitchFamily="2" charset="0"/>
              </a:rPr>
              <a:t>12</a:t>
            </a:r>
            <a:r>
              <a:rPr lang="en-US" altLang="en-US" sz="2400" baseline="30000" dirty="0" err="1">
                <a:latin typeface="Segoe UI Variable Text Semibold" pitchFamily="2" charset="0"/>
              </a:rPr>
              <a:t>th</a:t>
            </a:r>
            <a:r>
              <a:rPr lang="en-US" sz="2400" dirty="0">
                <a:latin typeface="Segoe UI Variable Text Semibold" pitchFamily="2" charset="0"/>
              </a:rPr>
              <a:t> </a:t>
            </a:r>
            <a:r>
              <a:rPr lang="en-GB" altLang="en-US" sz="2400" dirty="0">
                <a:latin typeface="Segoe UI Variable Text Semibold" pitchFamily="2" charset="0"/>
              </a:rPr>
              <a:t>September</a:t>
            </a:r>
            <a:r>
              <a:rPr lang="en-US" sz="2400" dirty="0">
                <a:latin typeface="Segoe UI Variable Text Semibold" pitchFamily="2" charset="0"/>
              </a:rPr>
              <a:t>, 202</a:t>
            </a:r>
            <a:r>
              <a:rPr lang="en-GB" altLang="en-US" sz="2400" dirty="0">
                <a:latin typeface="Segoe UI Variable Text Semibold" pitchFamily="2" charset="0"/>
              </a:rPr>
              <a:t>3</a:t>
            </a:r>
            <a:endParaRPr lang="en-GB" altLang="en-US" sz="2400" b="1" dirty="0">
              <a:latin typeface="Segoe UI Variable Text Semibold" pitchFamily="2" charset="0"/>
              <a:ea typeface="Garamond" panose="02020404030301010803" charset="0"/>
              <a:cs typeface="Garamond" panose="02020404030301010803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96" y="359924"/>
            <a:ext cx="1154407" cy="1040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897158" y="476984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Expected Deliverables</a:t>
            </a:r>
            <a:endParaRPr lang="en-US" sz="2800" dirty="0">
              <a:solidFill>
                <a:srgbClr val="00B050"/>
              </a:solidFill>
              <a:latin typeface="Garamond (Body)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85948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EFCA4239-C94A-3549-2D5C-9374FDCC8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169329"/>
              </p:ext>
            </p:extLst>
          </p:nvPr>
        </p:nvGraphicFramePr>
        <p:xfrm>
          <a:off x="713811" y="961296"/>
          <a:ext cx="8543925" cy="513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9966" y="6565389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897158" y="440970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Expectations from participants</a:t>
            </a:r>
            <a:endParaRPr lang="en-US" sz="2800" dirty="0">
              <a:solidFill>
                <a:srgbClr val="00B050"/>
              </a:solidFill>
              <a:latin typeface="Garamond (Body)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83227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F7A2AB83-9774-8853-1F7A-60DA94D39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62631"/>
              </p:ext>
            </p:extLst>
          </p:nvPr>
        </p:nvGraphicFramePr>
        <p:xfrm>
          <a:off x="681037" y="1016000"/>
          <a:ext cx="8543925" cy="513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5482" y="6468449"/>
            <a:ext cx="2882322" cy="261518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26FAF5-A467-096D-C54F-408DBBEBCB05}"/>
              </a:ext>
            </a:extLst>
          </p:cNvPr>
          <p:cNvSpPr txBox="1"/>
          <p:nvPr/>
        </p:nvSpPr>
        <p:spPr>
          <a:xfrm>
            <a:off x="1128409" y="1281585"/>
            <a:ext cx="82266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200" b="1" i="1" dirty="0"/>
              <a:t>In order to ensure success of this meeting, participants are expected to: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34 Thank You Your Attention Stock Photos - Free &amp; Royalty-Free Stock  Photos from Dreamstime">
            <a:extLst>
              <a:ext uri="{FF2B5EF4-FFF2-40B4-BE49-F238E27FC236}">
                <a16:creationId xmlns:a16="http://schemas.microsoft.com/office/drawing/2014/main" xmlns="" id="{9EDB9878-41A7-28E9-F3BE-029FA65AD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" b="-1"/>
          <a:stretch/>
        </p:blipFill>
        <p:spPr bwMode="auto">
          <a:xfrm>
            <a:off x="20" y="10"/>
            <a:ext cx="990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0E2153-FAEA-DE32-E349-6B38B033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kern="1200" cap="all" baseline="0" dirty="0">
                <a:latin typeface="+mn-lt"/>
                <a:ea typeface="+mn-ea"/>
                <a:cs typeface="+mn-cs"/>
              </a:rPr>
              <a:t>Ministry of Budget and National Planning (</a:t>
            </a:r>
            <a:r>
              <a:rPr lang="en-US" sz="1050" kern="1200" cap="all" baseline="0" dirty="0" err="1">
                <a:latin typeface="+mn-lt"/>
                <a:ea typeface="+mn-ea"/>
                <a:cs typeface="+mn-cs"/>
              </a:rPr>
              <a:t>MoBNP</a:t>
            </a:r>
            <a:r>
              <a:rPr lang="en-US" sz="1050" kern="1200" cap="all" baseline="0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516B1E-C322-7EB2-C88D-A73B5486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180DA1-E354-EE42-8C52-38E02B210AA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435351" y="552385"/>
            <a:ext cx="9035298" cy="614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400" b="1" i="1" dirty="0">
                <a:solidFill>
                  <a:srgbClr val="00B050"/>
                </a:solidFill>
                <a:latin typeface="Garamond (Body)"/>
              </a:rPr>
              <a:t>ABOUT JPB/NCDP MEETINGS: BACKGROUND, AIMS, OBJECTIVES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730310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xmlns="" id="{EB85D06E-374F-2F3E-4D02-E6081C13B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223148"/>
              </p:ext>
            </p:extLst>
          </p:nvPr>
        </p:nvGraphicFramePr>
        <p:xfrm>
          <a:off x="751764" y="859531"/>
          <a:ext cx="8543925" cy="513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72042" y="6576078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550985" y="476984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800" i="1" dirty="0">
                <a:solidFill>
                  <a:srgbClr val="00B050"/>
                </a:solidFill>
                <a:latin typeface="Garamond (Body)"/>
              </a:rPr>
              <a:t>Gains of JPB/NCDP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66491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xmlns="" id="{09A0E101-CEDD-369E-53EC-F433C50FA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27954"/>
              </p:ext>
            </p:extLst>
          </p:nvPr>
        </p:nvGraphicFramePr>
        <p:xfrm>
          <a:off x="694354" y="834820"/>
          <a:ext cx="8543925" cy="513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3934" y="6476099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958001" y="476984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Success Factors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47038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xmlns="" id="{357FEED5-4992-F634-C83F-5F1FCDBAC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72269"/>
              </p:ext>
            </p:extLst>
          </p:nvPr>
        </p:nvGraphicFramePr>
        <p:xfrm>
          <a:off x="687174" y="859531"/>
          <a:ext cx="8543925" cy="513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8770" y="6470829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897158" y="477534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800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2800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2800" baseline="30000" dirty="0">
                <a:solidFill>
                  <a:srgbClr val="00B050"/>
                </a:solidFill>
                <a:latin typeface="Garamond (Body)"/>
              </a:rPr>
              <a:t>nd</a:t>
            </a:r>
            <a:r>
              <a:rPr lang="en-US" sz="2800" dirty="0">
                <a:solidFill>
                  <a:srgbClr val="00B050"/>
                </a:solidFill>
                <a:latin typeface="Garamond (Body)"/>
              </a:rPr>
              <a:t> JPB/NCDP meeting, Why  now?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83227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38B2D5E4-9D7C-245F-2C41-C119976CD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62422"/>
              </p:ext>
            </p:extLst>
          </p:nvPr>
        </p:nvGraphicFramePr>
        <p:xfrm>
          <a:off x="681037" y="768794"/>
          <a:ext cx="8543925" cy="532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4959" y="6563247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983227" y="455187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200" b="1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3200" b="1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3200" b="1" baseline="30000" dirty="0">
                <a:solidFill>
                  <a:srgbClr val="00B050"/>
                </a:solidFill>
                <a:latin typeface="Garamond (Body)"/>
              </a:rPr>
              <a:t>nd</a:t>
            </a:r>
            <a:r>
              <a:rPr lang="en-US" sz="3200" b="1" dirty="0">
                <a:solidFill>
                  <a:srgbClr val="00B050"/>
                </a:solidFill>
                <a:latin typeface="Garamond (Body)"/>
              </a:rPr>
              <a:t> JPB/NCDP meeting, Why  now?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83227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425C58D1-EA97-3073-F6E0-E3D6A05DF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06754"/>
              </p:ext>
            </p:extLst>
          </p:nvPr>
        </p:nvGraphicFramePr>
        <p:xfrm>
          <a:off x="1888337" y="1561994"/>
          <a:ext cx="8543925" cy="532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4959" y="6464126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983227" y="455187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B050"/>
                </a:solidFill>
                <a:latin typeface="Garamond (Body)"/>
              </a:rPr>
              <a:t>Theme of the 2</a:t>
            </a:r>
            <a:r>
              <a:rPr lang="en-GB" altLang="en-US" sz="3200" b="1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3200" b="1" baseline="30000" dirty="0">
                <a:solidFill>
                  <a:srgbClr val="00B050"/>
                </a:solidFill>
                <a:latin typeface="Garamond (Body)"/>
              </a:rPr>
              <a:t>nd</a:t>
            </a:r>
            <a:r>
              <a:rPr lang="en-US" sz="3200" b="1" dirty="0">
                <a:solidFill>
                  <a:srgbClr val="00B050"/>
                </a:solidFill>
                <a:latin typeface="Garamond (Body)"/>
              </a:rPr>
              <a:t> JPB/NCDP Meeting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83227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425C58D1-EA97-3073-F6E0-E3D6A05DF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201054"/>
              </p:ext>
            </p:extLst>
          </p:nvPr>
        </p:nvGraphicFramePr>
        <p:xfrm>
          <a:off x="681037" y="779821"/>
          <a:ext cx="8543925" cy="532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4959" y="6464126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3FDBAA-D1B0-45FE-851F-2C4152B54711}"/>
              </a:ext>
            </a:extLst>
          </p:cNvPr>
          <p:cNvSpPr txBox="1"/>
          <p:nvPr/>
        </p:nvSpPr>
        <p:spPr>
          <a:xfrm>
            <a:off x="983227" y="3255361"/>
            <a:ext cx="769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dirty="0"/>
              <a:t>The following sub-themes would also be addressed in various perspectives: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8803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897158" y="477534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Theme of the 2</a:t>
            </a:r>
            <a:r>
              <a:rPr lang="en-GB" altLang="en-US" sz="2800" b="1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2800" b="1" baseline="30000" dirty="0">
                <a:solidFill>
                  <a:srgbClr val="00B050"/>
                </a:solidFill>
                <a:latin typeface="Garamond (Body)"/>
              </a:rPr>
              <a:t>nd</a:t>
            </a:r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 JPB/NCDP Meetings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83227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38B2D5E4-9D7C-245F-2C41-C119976CD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692984"/>
              </p:ext>
            </p:extLst>
          </p:nvPr>
        </p:nvGraphicFramePr>
        <p:xfrm>
          <a:off x="681037" y="768794"/>
          <a:ext cx="8543925" cy="532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4959" y="6563247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897158" y="477534"/>
            <a:ext cx="8543925" cy="76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Theme of the 2</a:t>
            </a:r>
            <a:r>
              <a:rPr lang="en-GB" altLang="en-US" sz="2800" b="1" dirty="0">
                <a:solidFill>
                  <a:srgbClr val="00B050"/>
                </a:solidFill>
                <a:latin typeface="Garamond (Body)"/>
              </a:rPr>
              <a:t>2</a:t>
            </a:r>
            <a:r>
              <a:rPr lang="en-GB" altLang="en-US" sz="2800" b="1" baseline="30000" dirty="0">
                <a:solidFill>
                  <a:srgbClr val="00B050"/>
                </a:solidFill>
                <a:latin typeface="Garamond (Body)"/>
              </a:rPr>
              <a:t>nd</a:t>
            </a:r>
            <a:r>
              <a:rPr lang="en-US" sz="2800" b="1" dirty="0">
                <a:solidFill>
                  <a:srgbClr val="00B050"/>
                </a:solidFill>
                <a:latin typeface="Garamond (Body)"/>
              </a:rPr>
              <a:t> JPB/NCDP Meetings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83227" y="1091275"/>
            <a:ext cx="83717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5" y="2859788"/>
            <a:ext cx="960817" cy="929117"/>
          </a:xfrm>
          <a:prstGeom prst="rect">
            <a:avLst/>
          </a:prstGeom>
        </p:spPr>
      </p:pic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xmlns="" id="{38B2D5E4-9D7C-245F-2C41-C119976CD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08387"/>
              </p:ext>
            </p:extLst>
          </p:nvPr>
        </p:nvGraphicFramePr>
        <p:xfrm>
          <a:off x="681037" y="768794"/>
          <a:ext cx="8543925" cy="532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4959" y="6563247"/>
            <a:ext cx="5530056" cy="279400"/>
          </a:xfrm>
        </p:spPr>
        <p:txBody>
          <a:bodyPr/>
          <a:lstStyle/>
          <a:p>
            <a:r>
              <a:rPr lang="en-US" b="1" dirty="0"/>
              <a:t>Forum of Commissioners of Planning &amp;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DA1-E354-EE42-8C52-38E02B210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826</Words>
  <Application>Microsoft Office PowerPoint</Application>
  <PresentationFormat>A4 Paper (210x297 mm)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CONTEXT SETTING  FOR THE 22ND JPB MEETING by Dr. (Mrs.) Gloria Ahmed (Director, Special Duties/NEC secretariat)  @   Center for Black Culture,    Osogbo, Osun  State Tuesday, 12th September,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BLUEPRINT</dc:title>
  <dc:creator>Esege</dc:creator>
  <cp:lastModifiedBy>HP</cp:lastModifiedBy>
  <cp:revision>681</cp:revision>
  <cp:lastPrinted>2023-08-22T08:49:56Z</cp:lastPrinted>
  <dcterms:created xsi:type="dcterms:W3CDTF">2016-03-15T11:51:00Z</dcterms:created>
  <dcterms:modified xsi:type="dcterms:W3CDTF">2023-09-12T07:58:26Z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3BFD90C1F63840B997415E767998D19F</vt:lpwstr>
  </property>
  <property fmtid="{D5CDD505-2E9C-101B-9397-08002B2CF9AE}" pid="3" name="KSOProductBuildVer">
    <vt:lpwstr>1033-11.2.0.11537</vt:lpwstr>
  </property>
</Properties>
</file>