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8"/>
  </p:notesMasterIdLst>
  <p:handoutMasterIdLst>
    <p:handoutMasterId r:id="rId29"/>
  </p:handoutMasterIdLst>
  <p:sldIdLst>
    <p:sldId id="256" r:id="rId2"/>
    <p:sldId id="274" r:id="rId3"/>
    <p:sldId id="308" r:id="rId4"/>
    <p:sldId id="300" r:id="rId5"/>
    <p:sldId id="314" r:id="rId6"/>
    <p:sldId id="315" r:id="rId7"/>
    <p:sldId id="265" r:id="rId8"/>
    <p:sldId id="309" r:id="rId9"/>
    <p:sldId id="311" r:id="rId10"/>
    <p:sldId id="312" r:id="rId11"/>
    <p:sldId id="293" r:id="rId12"/>
    <p:sldId id="304" r:id="rId13"/>
    <p:sldId id="302" r:id="rId14"/>
    <p:sldId id="298" r:id="rId15"/>
    <p:sldId id="301" r:id="rId16"/>
    <p:sldId id="303" r:id="rId17"/>
    <p:sldId id="306" r:id="rId18"/>
    <p:sldId id="291" r:id="rId19"/>
    <p:sldId id="292" r:id="rId20"/>
    <p:sldId id="294" r:id="rId21"/>
    <p:sldId id="276" r:id="rId22"/>
    <p:sldId id="299" r:id="rId23"/>
    <p:sldId id="296" r:id="rId24"/>
    <p:sldId id="281" r:id="rId25"/>
    <p:sldId id="287" r:id="rId26"/>
    <p:sldId id="31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ECCE135-2970-44D9-B330-C37803642807}">
          <p14:sldIdLst>
            <p14:sldId id="256"/>
            <p14:sldId id="274"/>
            <p14:sldId id="308"/>
            <p14:sldId id="300"/>
            <p14:sldId id="314"/>
            <p14:sldId id="315"/>
            <p14:sldId id="265"/>
            <p14:sldId id="309"/>
            <p14:sldId id="311"/>
            <p14:sldId id="312"/>
            <p14:sldId id="293"/>
            <p14:sldId id="304"/>
            <p14:sldId id="302"/>
            <p14:sldId id="298"/>
            <p14:sldId id="301"/>
            <p14:sldId id="303"/>
            <p14:sldId id="306"/>
            <p14:sldId id="291"/>
            <p14:sldId id="292"/>
            <p14:sldId id="294"/>
            <p14:sldId id="276"/>
            <p14:sldId id="299"/>
            <p14:sldId id="296"/>
            <p14:sldId id="281"/>
            <p14:sldId id="287"/>
            <p14:sldId id="313"/>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MADAKI" initials="MM" lastIdx="3" clrIdx="0">
    <p:extLst>
      <p:ext uri="{19B8F6BF-5375-455C-9EA6-DF929625EA0E}">
        <p15:presenceInfo xmlns="" xmlns:p15="http://schemas.microsoft.com/office/powerpoint/2012/main" userId="79e65d49c0fe05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C3D"/>
    <a:srgbClr val="DB8025"/>
    <a:srgbClr val="54D331"/>
    <a:srgbClr val="955543"/>
    <a:srgbClr val="993300"/>
    <a:srgbClr val="42AD25"/>
    <a:srgbClr val="64EA64"/>
    <a:srgbClr val="2C6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p:scale>
          <a:sx n="65" d="100"/>
          <a:sy n="65" d="100"/>
        </p:scale>
        <p:origin x="-989" y="-58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0AA7D-CD30-4BF6-9FBA-72294EDE261A}" type="doc">
      <dgm:prSet loTypeId="urn:microsoft.com/office/officeart/2005/8/layout/venn1" loCatId="relationship" qsTypeId="urn:microsoft.com/office/officeart/2005/8/quickstyle/simple1" qsCatId="simple" csTypeId="urn:microsoft.com/office/officeart/2005/8/colors/accent1_2" csCatId="accent1" phldr="1"/>
      <dgm:spPr/>
    </dgm:pt>
    <dgm:pt modelId="{8DA803DC-944C-43DF-956A-4D1A1C16C12D}">
      <dgm:prSet phldrT="[Text]" custT="1"/>
      <dgm:spPr>
        <a:solidFill>
          <a:srgbClr val="FF0000">
            <a:alpha val="50000"/>
          </a:srgbClr>
        </a:solidFill>
      </dgm:spPr>
      <dgm:t>
        <a:bodyPr/>
        <a:lstStyle/>
        <a:p>
          <a:pPr algn="l">
            <a:spcAft>
              <a:spcPts val="0"/>
            </a:spcAft>
          </a:pPr>
          <a:r>
            <a:rPr lang="en-GB" sz="2400" b="1" dirty="0"/>
            <a:t>BRAIN </a:t>
          </a:r>
        </a:p>
        <a:p>
          <a:pPr algn="l">
            <a:spcAft>
              <a:spcPts val="0"/>
            </a:spcAft>
          </a:pPr>
          <a:r>
            <a:rPr lang="en-GB" sz="2400" b="1" dirty="0"/>
            <a:t>DRAIN</a:t>
          </a:r>
        </a:p>
      </dgm:t>
    </dgm:pt>
    <dgm:pt modelId="{282907C7-1267-4E2C-BEFF-ED08FFB2E655}" type="parTrans" cxnId="{BE90DB2C-F006-423F-88A8-CDC4C4220768}">
      <dgm:prSet/>
      <dgm:spPr/>
      <dgm:t>
        <a:bodyPr/>
        <a:lstStyle/>
        <a:p>
          <a:endParaRPr lang="en-GB"/>
        </a:p>
      </dgm:t>
    </dgm:pt>
    <dgm:pt modelId="{2CFD3404-11C1-4287-9905-88C618A168A1}" type="sibTrans" cxnId="{BE90DB2C-F006-423F-88A8-CDC4C4220768}">
      <dgm:prSet/>
      <dgm:spPr/>
      <dgm:t>
        <a:bodyPr/>
        <a:lstStyle/>
        <a:p>
          <a:endParaRPr lang="en-GB"/>
        </a:p>
      </dgm:t>
    </dgm:pt>
    <dgm:pt modelId="{72A7552C-70E8-4A04-8657-406ADABB2776}">
      <dgm:prSet phldrT="[Text]" custT="1"/>
      <dgm:spPr>
        <a:solidFill>
          <a:srgbClr val="955543">
            <a:alpha val="49804"/>
          </a:srgbClr>
        </a:solidFill>
      </dgm:spPr>
      <dgm:t>
        <a:bodyPr/>
        <a:lstStyle/>
        <a:p>
          <a:pPr algn="l"/>
          <a:endParaRPr lang="en-GB" sz="2000" b="1" dirty="0"/>
        </a:p>
      </dgm:t>
    </dgm:pt>
    <dgm:pt modelId="{D8411E97-F5E2-44C6-A20B-7049F9995BD1}" type="parTrans" cxnId="{0D21302F-D8D9-40A3-9CDE-8BD7FA891BCA}">
      <dgm:prSet/>
      <dgm:spPr/>
      <dgm:t>
        <a:bodyPr/>
        <a:lstStyle/>
        <a:p>
          <a:endParaRPr lang="en-GB"/>
        </a:p>
      </dgm:t>
    </dgm:pt>
    <dgm:pt modelId="{FCD4221B-7785-4862-9A58-53FC3E055F02}" type="sibTrans" cxnId="{0D21302F-D8D9-40A3-9CDE-8BD7FA891BCA}">
      <dgm:prSet/>
      <dgm:spPr/>
      <dgm:t>
        <a:bodyPr/>
        <a:lstStyle/>
        <a:p>
          <a:endParaRPr lang="en-GB"/>
        </a:p>
      </dgm:t>
    </dgm:pt>
    <dgm:pt modelId="{19D49CEF-3BE1-42D9-AA46-AB7C2DD15F77}">
      <dgm:prSet phldrT="[Text]" custT="1"/>
      <dgm:spPr>
        <a:solidFill>
          <a:srgbClr val="54D331">
            <a:alpha val="50000"/>
          </a:srgbClr>
        </a:solidFill>
      </dgm:spPr>
      <dgm:t>
        <a:bodyPr/>
        <a:lstStyle/>
        <a:p>
          <a:pPr algn="r"/>
          <a:r>
            <a:rPr lang="en-GB" sz="2400" b="1" dirty="0"/>
            <a:t>         </a:t>
          </a:r>
        </a:p>
      </dgm:t>
    </dgm:pt>
    <dgm:pt modelId="{6DEAF553-2E08-4AD4-BEAC-681487B95205}" type="parTrans" cxnId="{EEEF56A1-7DC7-419C-82C5-30638C1CA67B}">
      <dgm:prSet/>
      <dgm:spPr/>
      <dgm:t>
        <a:bodyPr/>
        <a:lstStyle/>
        <a:p>
          <a:endParaRPr lang="en-GB"/>
        </a:p>
      </dgm:t>
    </dgm:pt>
    <dgm:pt modelId="{9343FECC-6E17-4B14-B874-80D87BF49099}" type="sibTrans" cxnId="{EEEF56A1-7DC7-419C-82C5-30638C1CA67B}">
      <dgm:prSet/>
      <dgm:spPr/>
      <dgm:t>
        <a:bodyPr/>
        <a:lstStyle/>
        <a:p>
          <a:endParaRPr lang="en-GB"/>
        </a:p>
      </dgm:t>
    </dgm:pt>
    <dgm:pt modelId="{F0A988DB-5482-472B-8CD2-1AC580321E1D}" type="pres">
      <dgm:prSet presAssocID="{9470AA7D-CD30-4BF6-9FBA-72294EDE261A}" presName="compositeShape" presStyleCnt="0">
        <dgm:presLayoutVars>
          <dgm:chMax val="7"/>
          <dgm:dir/>
          <dgm:resizeHandles val="exact"/>
        </dgm:presLayoutVars>
      </dgm:prSet>
      <dgm:spPr/>
    </dgm:pt>
    <dgm:pt modelId="{2065B481-34C1-4650-B0F0-D95D3B4F3784}" type="pres">
      <dgm:prSet presAssocID="{8DA803DC-944C-43DF-956A-4D1A1C16C12D}" presName="circ1" presStyleLbl="vennNode1" presStyleIdx="0" presStyleCnt="3" custLinFactNeighborX="-72126" custLinFactNeighborY="1786"/>
      <dgm:spPr/>
      <dgm:t>
        <a:bodyPr/>
        <a:lstStyle/>
        <a:p>
          <a:endParaRPr lang="en-US"/>
        </a:p>
      </dgm:t>
    </dgm:pt>
    <dgm:pt modelId="{B72F5419-93BB-41FB-BD92-2A44914C9A63}" type="pres">
      <dgm:prSet presAssocID="{8DA803DC-944C-43DF-956A-4D1A1C16C12D}" presName="circ1Tx" presStyleLbl="revTx" presStyleIdx="0" presStyleCnt="0">
        <dgm:presLayoutVars>
          <dgm:chMax val="0"/>
          <dgm:chPref val="0"/>
          <dgm:bulletEnabled val="1"/>
        </dgm:presLayoutVars>
      </dgm:prSet>
      <dgm:spPr/>
      <dgm:t>
        <a:bodyPr/>
        <a:lstStyle/>
        <a:p>
          <a:endParaRPr lang="en-US"/>
        </a:p>
      </dgm:t>
    </dgm:pt>
    <dgm:pt modelId="{F542E161-C059-4029-AB45-89C3F26EBA53}" type="pres">
      <dgm:prSet presAssocID="{72A7552C-70E8-4A04-8657-406ADABB2776}" presName="circ2" presStyleLbl="vennNode1" presStyleIdx="1" presStyleCnt="3" custLinFactNeighborX="-71011" custLinFactNeighborY="-3983"/>
      <dgm:spPr/>
      <dgm:t>
        <a:bodyPr/>
        <a:lstStyle/>
        <a:p>
          <a:endParaRPr lang="en-US"/>
        </a:p>
      </dgm:t>
    </dgm:pt>
    <dgm:pt modelId="{40AFFCC6-05FD-4B0A-8364-0604E88C68B3}" type="pres">
      <dgm:prSet presAssocID="{72A7552C-70E8-4A04-8657-406ADABB2776}" presName="circ2Tx" presStyleLbl="revTx" presStyleIdx="0" presStyleCnt="0">
        <dgm:presLayoutVars>
          <dgm:chMax val="0"/>
          <dgm:chPref val="0"/>
          <dgm:bulletEnabled val="1"/>
        </dgm:presLayoutVars>
      </dgm:prSet>
      <dgm:spPr/>
      <dgm:t>
        <a:bodyPr/>
        <a:lstStyle/>
        <a:p>
          <a:endParaRPr lang="en-US"/>
        </a:p>
      </dgm:t>
    </dgm:pt>
    <dgm:pt modelId="{13D6B01B-64C2-4309-9895-F51E788F7881}" type="pres">
      <dgm:prSet presAssocID="{19D49CEF-3BE1-42D9-AA46-AB7C2DD15F77}" presName="circ3" presStyleLbl="vennNode1" presStyleIdx="2" presStyleCnt="3" custLinFactNeighborX="45358" custLinFactNeighborY="-60714"/>
      <dgm:spPr/>
      <dgm:t>
        <a:bodyPr/>
        <a:lstStyle/>
        <a:p>
          <a:endParaRPr lang="en-US"/>
        </a:p>
      </dgm:t>
    </dgm:pt>
    <dgm:pt modelId="{F4A7F9A6-5BF2-4529-B90F-F7B7590592CC}" type="pres">
      <dgm:prSet presAssocID="{19D49CEF-3BE1-42D9-AA46-AB7C2DD15F77}" presName="circ3Tx" presStyleLbl="revTx" presStyleIdx="0" presStyleCnt="0">
        <dgm:presLayoutVars>
          <dgm:chMax val="0"/>
          <dgm:chPref val="0"/>
          <dgm:bulletEnabled val="1"/>
        </dgm:presLayoutVars>
      </dgm:prSet>
      <dgm:spPr/>
      <dgm:t>
        <a:bodyPr/>
        <a:lstStyle/>
        <a:p>
          <a:endParaRPr lang="en-US"/>
        </a:p>
      </dgm:t>
    </dgm:pt>
  </dgm:ptLst>
  <dgm:cxnLst>
    <dgm:cxn modelId="{AB5CEB69-0549-4131-AEB7-009573176079}" type="presOf" srcId="{8DA803DC-944C-43DF-956A-4D1A1C16C12D}" destId="{B72F5419-93BB-41FB-BD92-2A44914C9A63}" srcOrd="1" destOrd="0" presId="urn:microsoft.com/office/officeart/2005/8/layout/venn1"/>
    <dgm:cxn modelId="{7E56FC42-8778-4887-A1F4-59FCD8506D45}" type="presOf" srcId="{9470AA7D-CD30-4BF6-9FBA-72294EDE261A}" destId="{F0A988DB-5482-472B-8CD2-1AC580321E1D}" srcOrd="0" destOrd="0" presId="urn:microsoft.com/office/officeart/2005/8/layout/venn1"/>
    <dgm:cxn modelId="{B9490307-05A2-4837-BAD3-C20848D4450F}" type="presOf" srcId="{72A7552C-70E8-4A04-8657-406ADABB2776}" destId="{40AFFCC6-05FD-4B0A-8364-0604E88C68B3}" srcOrd="1" destOrd="0" presId="urn:microsoft.com/office/officeart/2005/8/layout/venn1"/>
    <dgm:cxn modelId="{0D21302F-D8D9-40A3-9CDE-8BD7FA891BCA}" srcId="{9470AA7D-CD30-4BF6-9FBA-72294EDE261A}" destId="{72A7552C-70E8-4A04-8657-406ADABB2776}" srcOrd="1" destOrd="0" parTransId="{D8411E97-F5E2-44C6-A20B-7049F9995BD1}" sibTransId="{FCD4221B-7785-4862-9A58-53FC3E055F02}"/>
    <dgm:cxn modelId="{1D3BA75F-ED82-4823-B6A8-79A4A090C121}" type="presOf" srcId="{8DA803DC-944C-43DF-956A-4D1A1C16C12D}" destId="{2065B481-34C1-4650-B0F0-D95D3B4F3784}" srcOrd="0" destOrd="0" presId="urn:microsoft.com/office/officeart/2005/8/layout/venn1"/>
    <dgm:cxn modelId="{DD9D3BCF-6C81-4503-AAA4-03F6FDAA3E8D}" type="presOf" srcId="{19D49CEF-3BE1-42D9-AA46-AB7C2DD15F77}" destId="{F4A7F9A6-5BF2-4529-B90F-F7B7590592CC}" srcOrd="1" destOrd="0" presId="urn:microsoft.com/office/officeart/2005/8/layout/venn1"/>
    <dgm:cxn modelId="{B6876194-208E-4762-B05D-ACC73CD967CD}" type="presOf" srcId="{72A7552C-70E8-4A04-8657-406ADABB2776}" destId="{F542E161-C059-4029-AB45-89C3F26EBA53}" srcOrd="0" destOrd="0" presId="urn:microsoft.com/office/officeart/2005/8/layout/venn1"/>
    <dgm:cxn modelId="{EEEF56A1-7DC7-419C-82C5-30638C1CA67B}" srcId="{9470AA7D-CD30-4BF6-9FBA-72294EDE261A}" destId="{19D49CEF-3BE1-42D9-AA46-AB7C2DD15F77}" srcOrd="2" destOrd="0" parTransId="{6DEAF553-2E08-4AD4-BEAC-681487B95205}" sibTransId="{9343FECC-6E17-4B14-B874-80D87BF49099}"/>
    <dgm:cxn modelId="{99B86B08-AF28-4F42-B6C0-D61C9D72EEE7}" type="presOf" srcId="{19D49CEF-3BE1-42D9-AA46-AB7C2DD15F77}" destId="{13D6B01B-64C2-4309-9895-F51E788F7881}" srcOrd="0" destOrd="0" presId="urn:microsoft.com/office/officeart/2005/8/layout/venn1"/>
    <dgm:cxn modelId="{BE90DB2C-F006-423F-88A8-CDC4C4220768}" srcId="{9470AA7D-CD30-4BF6-9FBA-72294EDE261A}" destId="{8DA803DC-944C-43DF-956A-4D1A1C16C12D}" srcOrd="0" destOrd="0" parTransId="{282907C7-1267-4E2C-BEFF-ED08FFB2E655}" sibTransId="{2CFD3404-11C1-4287-9905-88C618A168A1}"/>
    <dgm:cxn modelId="{21A1A5AB-7525-40EC-AE4B-4F42DBBFBF21}" type="presParOf" srcId="{F0A988DB-5482-472B-8CD2-1AC580321E1D}" destId="{2065B481-34C1-4650-B0F0-D95D3B4F3784}" srcOrd="0" destOrd="0" presId="urn:microsoft.com/office/officeart/2005/8/layout/venn1"/>
    <dgm:cxn modelId="{83F1E50C-0921-4FD1-BF49-35CF0664D31A}" type="presParOf" srcId="{F0A988DB-5482-472B-8CD2-1AC580321E1D}" destId="{B72F5419-93BB-41FB-BD92-2A44914C9A63}" srcOrd="1" destOrd="0" presId="urn:microsoft.com/office/officeart/2005/8/layout/venn1"/>
    <dgm:cxn modelId="{6A91634F-9359-49C6-82F9-31963C6DCE62}" type="presParOf" srcId="{F0A988DB-5482-472B-8CD2-1AC580321E1D}" destId="{F542E161-C059-4029-AB45-89C3F26EBA53}" srcOrd="2" destOrd="0" presId="urn:microsoft.com/office/officeart/2005/8/layout/venn1"/>
    <dgm:cxn modelId="{B67DA742-FF34-4959-8C05-7DB48AB854AA}" type="presParOf" srcId="{F0A988DB-5482-472B-8CD2-1AC580321E1D}" destId="{40AFFCC6-05FD-4B0A-8364-0604E88C68B3}" srcOrd="3" destOrd="0" presId="urn:microsoft.com/office/officeart/2005/8/layout/venn1"/>
    <dgm:cxn modelId="{7B1B12A4-1EDD-48D6-B85E-37650A559568}" type="presParOf" srcId="{F0A988DB-5482-472B-8CD2-1AC580321E1D}" destId="{13D6B01B-64C2-4309-9895-F51E788F7881}" srcOrd="4" destOrd="0" presId="urn:microsoft.com/office/officeart/2005/8/layout/venn1"/>
    <dgm:cxn modelId="{D1DF53E4-EAB6-487F-B594-43D6D63BEBBF}" type="presParOf" srcId="{F0A988DB-5482-472B-8CD2-1AC580321E1D}" destId="{F4A7F9A6-5BF2-4529-B90F-F7B7590592C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5B481-34C1-4650-B0F0-D95D3B4F3784}">
      <dsp:nvSpPr>
        <dsp:cNvPr id="0" name=""/>
        <dsp:cNvSpPr/>
      </dsp:nvSpPr>
      <dsp:spPr>
        <a:xfrm>
          <a:off x="0" y="93603"/>
          <a:ext cx="2419123" cy="2419123"/>
        </a:xfrm>
        <a:prstGeom prst="ellipse">
          <a:avLst/>
        </a:prstGeom>
        <a:solidFill>
          <a:srgbClr val="FF00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a:lnSpc>
              <a:spcPct val="90000"/>
            </a:lnSpc>
            <a:spcBef>
              <a:spcPct val="0"/>
            </a:spcBef>
            <a:spcAft>
              <a:spcPts val="0"/>
            </a:spcAft>
          </a:pPr>
          <a:r>
            <a:rPr lang="en-GB" sz="2400" b="1" kern="1200" dirty="0"/>
            <a:t>BRAIN </a:t>
          </a:r>
        </a:p>
        <a:p>
          <a:pPr lvl="0" algn="l" defTabSz="1066800">
            <a:lnSpc>
              <a:spcPct val="90000"/>
            </a:lnSpc>
            <a:spcBef>
              <a:spcPct val="0"/>
            </a:spcBef>
            <a:spcAft>
              <a:spcPts val="0"/>
            </a:spcAft>
          </a:pPr>
          <a:r>
            <a:rPr lang="en-GB" sz="2400" b="1" kern="1200" dirty="0"/>
            <a:t>DRAIN</a:t>
          </a:r>
        </a:p>
      </dsp:txBody>
      <dsp:txXfrm>
        <a:off x="322549" y="516950"/>
        <a:ext cx="1774024" cy="1088605"/>
      </dsp:txXfrm>
    </dsp:sp>
    <dsp:sp modelId="{F542E161-C059-4029-AB45-89C3F26EBA53}">
      <dsp:nvSpPr>
        <dsp:cNvPr id="0" name=""/>
        <dsp:cNvSpPr/>
      </dsp:nvSpPr>
      <dsp:spPr>
        <a:xfrm>
          <a:off x="726380" y="1465997"/>
          <a:ext cx="2419123" cy="2419123"/>
        </a:xfrm>
        <a:prstGeom prst="ellipse">
          <a:avLst/>
        </a:prstGeom>
        <a:solidFill>
          <a:srgbClr val="955543">
            <a:alpha val="49804"/>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n-GB" sz="2000" b="1" kern="1200" dirty="0"/>
        </a:p>
      </dsp:txBody>
      <dsp:txXfrm>
        <a:off x="1466228" y="2090937"/>
        <a:ext cx="1451474" cy="1330518"/>
      </dsp:txXfrm>
    </dsp:sp>
    <dsp:sp modelId="{13D6B01B-64C2-4309-9895-F51E788F7881}">
      <dsp:nvSpPr>
        <dsp:cNvPr id="0" name=""/>
        <dsp:cNvSpPr/>
      </dsp:nvSpPr>
      <dsp:spPr>
        <a:xfrm>
          <a:off x="1795689" y="93603"/>
          <a:ext cx="2419123" cy="2419123"/>
        </a:xfrm>
        <a:prstGeom prst="ellipse">
          <a:avLst/>
        </a:prstGeom>
        <a:solidFill>
          <a:srgbClr val="54D331">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066800">
            <a:lnSpc>
              <a:spcPct val="90000"/>
            </a:lnSpc>
            <a:spcBef>
              <a:spcPct val="0"/>
            </a:spcBef>
            <a:spcAft>
              <a:spcPct val="35000"/>
            </a:spcAft>
          </a:pPr>
          <a:r>
            <a:rPr lang="en-GB" sz="2400" b="1" kern="1200" dirty="0"/>
            <a:t>         </a:t>
          </a:r>
        </a:p>
      </dsp:txBody>
      <dsp:txXfrm>
        <a:off x="2023490" y="718544"/>
        <a:ext cx="1451474" cy="13305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266"/>
          </a:xfrm>
          <a:prstGeom prst="rect">
            <a:avLst/>
          </a:prstGeom>
        </p:spPr>
        <p:txBody>
          <a:bodyPr vert="horz" lIns="91440" tIns="45720" rIns="91440" bIns="45720" rtlCol="0"/>
          <a:lstStyle>
            <a:lvl1pPr algn="r">
              <a:defRPr sz="1200"/>
            </a:lvl1pPr>
          </a:lstStyle>
          <a:p>
            <a:fld id="{D665D982-760D-4E7B-B3AD-4B9401835CD5}" type="datetimeFigureOut">
              <a:rPr lang="en-US" smtClean="0"/>
              <a:t>9/7/2023</a:t>
            </a:fld>
            <a:endParaRPr lang="en-US"/>
          </a:p>
        </p:txBody>
      </p:sp>
      <p:sp>
        <p:nvSpPr>
          <p:cNvPr id="4" name="Footer Placeholder 3"/>
          <p:cNvSpPr>
            <a:spLocks noGrp="1"/>
          </p:cNvSpPr>
          <p:nvPr>
            <p:ph type="ftr" sz="quarter" idx="2"/>
          </p:nvPr>
        </p:nvSpPr>
        <p:spPr>
          <a:xfrm>
            <a:off x="0" y="8829648"/>
            <a:ext cx="3038604" cy="4652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648"/>
            <a:ext cx="3038604" cy="465266"/>
          </a:xfrm>
          <a:prstGeom prst="rect">
            <a:avLst/>
          </a:prstGeom>
        </p:spPr>
        <p:txBody>
          <a:bodyPr vert="horz" lIns="91440" tIns="45720" rIns="91440" bIns="45720" rtlCol="0" anchor="b"/>
          <a:lstStyle>
            <a:lvl1pPr algn="r">
              <a:defRPr sz="1200"/>
            </a:lvl1pPr>
          </a:lstStyle>
          <a:p>
            <a:fld id="{D96BC013-045A-447F-9FB8-027B7831BB24}" type="slidenum">
              <a:rPr lang="en-US" smtClean="0"/>
              <a:t>‹#›</a:t>
            </a:fld>
            <a:endParaRPr lang="en-US"/>
          </a:p>
        </p:txBody>
      </p:sp>
    </p:spTree>
    <p:extLst>
      <p:ext uri="{BB962C8B-B14F-4D97-AF65-F5344CB8AC3E}">
        <p14:creationId xmlns:p14="http://schemas.microsoft.com/office/powerpoint/2010/main" val="127594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970939" y="0"/>
            <a:ext cx="3037840" cy="466434"/>
          </a:xfrm>
          <a:prstGeom prst="rect">
            <a:avLst/>
          </a:prstGeom>
        </p:spPr>
        <p:txBody>
          <a:bodyPr vert="horz" lIns="91440" tIns="45720" rIns="91440" bIns="45720" rtlCol="0"/>
          <a:lstStyle>
            <a:lvl1pPr algn="r">
              <a:defRPr sz="1200"/>
            </a:lvl1pPr>
          </a:lstStyle>
          <a:p>
            <a:fld id="{7C26F27C-DED1-46EB-AA8C-860A582573F4}" type="datetimeFigureOut">
              <a:rPr lang="x-none" smtClean="0"/>
              <a:t>9/7/2023</a:t>
            </a:fld>
            <a:endParaRPr lang="x-none"/>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1" y="8829968"/>
            <a:ext cx="3037840" cy="46643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1440" tIns="45720" rIns="91440" bIns="45720" rtlCol="0" anchor="b"/>
          <a:lstStyle>
            <a:lvl1pPr algn="r">
              <a:defRPr sz="1200"/>
            </a:lvl1pPr>
          </a:lstStyle>
          <a:p>
            <a:fld id="{BA2BD634-B12E-4342-9621-B77614F3ABA2}" type="slidenum">
              <a:rPr lang="x-none" smtClean="0"/>
              <a:t>‹#›</a:t>
            </a:fld>
            <a:endParaRPr lang="x-none"/>
          </a:p>
        </p:txBody>
      </p:sp>
    </p:spTree>
    <p:extLst>
      <p:ext uri="{BB962C8B-B14F-4D97-AF65-F5344CB8AC3E}">
        <p14:creationId xmlns:p14="http://schemas.microsoft.com/office/powerpoint/2010/main" val="190624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A2BD634-B12E-4342-9621-B77614F3ABA2}" type="slidenum">
              <a:rPr lang="x-none" smtClean="0"/>
              <a:t>1</a:t>
            </a:fld>
            <a:endParaRPr lang="x-none"/>
          </a:p>
        </p:txBody>
      </p:sp>
    </p:spTree>
    <p:extLst>
      <p:ext uri="{BB962C8B-B14F-4D97-AF65-F5344CB8AC3E}">
        <p14:creationId xmlns:p14="http://schemas.microsoft.com/office/powerpoint/2010/main" val="22075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18</a:t>
            </a:fld>
            <a:endParaRPr lang="x-none"/>
          </a:p>
        </p:txBody>
      </p:sp>
    </p:spTree>
    <p:extLst>
      <p:ext uri="{BB962C8B-B14F-4D97-AF65-F5344CB8AC3E}">
        <p14:creationId xmlns:p14="http://schemas.microsoft.com/office/powerpoint/2010/main" val="175562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19</a:t>
            </a:fld>
            <a:endParaRPr lang="x-none"/>
          </a:p>
        </p:txBody>
      </p:sp>
    </p:spTree>
    <p:extLst>
      <p:ext uri="{BB962C8B-B14F-4D97-AF65-F5344CB8AC3E}">
        <p14:creationId xmlns:p14="http://schemas.microsoft.com/office/powerpoint/2010/main" val="261483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20</a:t>
            </a:fld>
            <a:endParaRPr lang="x-none"/>
          </a:p>
        </p:txBody>
      </p:sp>
    </p:spTree>
    <p:extLst>
      <p:ext uri="{BB962C8B-B14F-4D97-AF65-F5344CB8AC3E}">
        <p14:creationId xmlns:p14="http://schemas.microsoft.com/office/powerpoint/2010/main" val="94613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A2BD634-B12E-4342-9621-B77614F3ABA2}" type="slidenum">
              <a:rPr lang="x-none" smtClean="0"/>
              <a:t>21</a:t>
            </a:fld>
            <a:endParaRPr lang="x-none"/>
          </a:p>
        </p:txBody>
      </p:sp>
    </p:spTree>
    <p:extLst>
      <p:ext uri="{BB962C8B-B14F-4D97-AF65-F5344CB8AC3E}">
        <p14:creationId xmlns:p14="http://schemas.microsoft.com/office/powerpoint/2010/main" val="340371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22</a:t>
            </a:fld>
            <a:endParaRPr lang="x-none"/>
          </a:p>
        </p:txBody>
      </p:sp>
    </p:spTree>
    <p:extLst>
      <p:ext uri="{BB962C8B-B14F-4D97-AF65-F5344CB8AC3E}">
        <p14:creationId xmlns:p14="http://schemas.microsoft.com/office/powerpoint/2010/main" val="342274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23</a:t>
            </a:fld>
            <a:endParaRPr lang="x-none"/>
          </a:p>
        </p:txBody>
      </p:sp>
    </p:spTree>
    <p:extLst>
      <p:ext uri="{BB962C8B-B14F-4D97-AF65-F5344CB8AC3E}">
        <p14:creationId xmlns:p14="http://schemas.microsoft.com/office/powerpoint/2010/main" val="202603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A2BD634-B12E-4342-9621-B77614F3ABA2}" type="slidenum">
              <a:rPr lang="x-none" smtClean="0"/>
              <a:t>24</a:t>
            </a:fld>
            <a:endParaRPr lang="x-none"/>
          </a:p>
        </p:txBody>
      </p:sp>
    </p:spTree>
    <p:extLst>
      <p:ext uri="{BB962C8B-B14F-4D97-AF65-F5344CB8AC3E}">
        <p14:creationId xmlns:p14="http://schemas.microsoft.com/office/powerpoint/2010/main" val="336048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A2BD634-B12E-4342-9621-B77614F3ABA2}" type="slidenum">
              <a:rPr lang="x-none" smtClean="0"/>
              <a:t>25</a:t>
            </a:fld>
            <a:endParaRPr lang="x-none"/>
          </a:p>
        </p:txBody>
      </p:sp>
    </p:spTree>
    <p:extLst>
      <p:ext uri="{BB962C8B-B14F-4D97-AF65-F5344CB8AC3E}">
        <p14:creationId xmlns:p14="http://schemas.microsoft.com/office/powerpoint/2010/main" val="122856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BA2BD634-B12E-4342-9621-B77614F3ABA2}" type="slidenum">
              <a:rPr lang="x-none" smtClean="0"/>
              <a:t>2</a:t>
            </a:fld>
            <a:endParaRPr lang="x-none"/>
          </a:p>
        </p:txBody>
      </p:sp>
    </p:spTree>
    <p:extLst>
      <p:ext uri="{BB962C8B-B14F-4D97-AF65-F5344CB8AC3E}">
        <p14:creationId xmlns:p14="http://schemas.microsoft.com/office/powerpoint/2010/main" val="39548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4</a:t>
            </a:fld>
            <a:endParaRPr lang="x-none"/>
          </a:p>
        </p:txBody>
      </p:sp>
    </p:spTree>
    <p:extLst>
      <p:ext uri="{BB962C8B-B14F-4D97-AF65-F5344CB8AC3E}">
        <p14:creationId xmlns:p14="http://schemas.microsoft.com/office/powerpoint/2010/main" val="348252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11</a:t>
            </a:fld>
            <a:endParaRPr lang="x-none"/>
          </a:p>
        </p:txBody>
      </p:sp>
    </p:spTree>
    <p:extLst>
      <p:ext uri="{BB962C8B-B14F-4D97-AF65-F5344CB8AC3E}">
        <p14:creationId xmlns:p14="http://schemas.microsoft.com/office/powerpoint/2010/main" val="368845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12</a:t>
            </a:fld>
            <a:endParaRPr lang="x-none"/>
          </a:p>
        </p:txBody>
      </p:sp>
    </p:spTree>
    <p:extLst>
      <p:ext uri="{BB962C8B-B14F-4D97-AF65-F5344CB8AC3E}">
        <p14:creationId xmlns:p14="http://schemas.microsoft.com/office/powerpoint/2010/main" val="350855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13</a:t>
            </a:fld>
            <a:endParaRPr lang="x-none"/>
          </a:p>
        </p:txBody>
      </p:sp>
    </p:spTree>
    <p:extLst>
      <p:ext uri="{BB962C8B-B14F-4D97-AF65-F5344CB8AC3E}">
        <p14:creationId xmlns:p14="http://schemas.microsoft.com/office/powerpoint/2010/main" val="390065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14</a:t>
            </a:fld>
            <a:endParaRPr lang="x-none"/>
          </a:p>
        </p:txBody>
      </p:sp>
    </p:spTree>
    <p:extLst>
      <p:ext uri="{BB962C8B-B14F-4D97-AF65-F5344CB8AC3E}">
        <p14:creationId xmlns:p14="http://schemas.microsoft.com/office/powerpoint/2010/main" val="240684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15</a:t>
            </a:fld>
            <a:endParaRPr lang="x-none"/>
          </a:p>
        </p:txBody>
      </p:sp>
    </p:spTree>
    <p:extLst>
      <p:ext uri="{BB962C8B-B14F-4D97-AF65-F5344CB8AC3E}">
        <p14:creationId xmlns:p14="http://schemas.microsoft.com/office/powerpoint/2010/main" val="31438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2BD634-B12E-4342-9621-B77614F3ABA2}" type="slidenum">
              <a:rPr lang="x-none" smtClean="0"/>
              <a:t>16</a:t>
            </a:fld>
            <a:endParaRPr lang="x-none"/>
          </a:p>
        </p:txBody>
      </p:sp>
    </p:spTree>
    <p:extLst>
      <p:ext uri="{BB962C8B-B14F-4D97-AF65-F5344CB8AC3E}">
        <p14:creationId xmlns:p14="http://schemas.microsoft.com/office/powerpoint/2010/main" val="7468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08C31EF-90EB-4CF6-B2E8-49BA7EAF172C}" type="datetime1">
              <a:rPr lang="x-none" smtClean="0"/>
              <a:t>9/7/2023</a:t>
            </a:fld>
            <a:endParaRPr lang="x-none"/>
          </a:p>
        </p:txBody>
      </p:sp>
      <p:sp>
        <p:nvSpPr>
          <p:cNvPr id="5" name="Footer Placeholder 4"/>
          <p:cNvSpPr>
            <a:spLocks noGrp="1"/>
          </p:cNvSpPr>
          <p:nvPr>
            <p:ph type="ftr" sz="quarter" idx="11"/>
          </p:nvPr>
        </p:nvSpPr>
        <p:spPr>
          <a:xfrm>
            <a:off x="1371600" y="4323845"/>
            <a:ext cx="6400800" cy="365125"/>
          </a:xfrm>
        </p:spPr>
        <p:txBody>
          <a:bodyPr/>
          <a:lstStyle/>
          <a:p>
            <a:endParaRPr lang="x-none"/>
          </a:p>
        </p:txBody>
      </p:sp>
      <p:sp>
        <p:nvSpPr>
          <p:cNvPr id="6" name="Slide Number Placeholder 5"/>
          <p:cNvSpPr>
            <a:spLocks noGrp="1"/>
          </p:cNvSpPr>
          <p:nvPr>
            <p:ph type="sldNum" sz="quarter" idx="12"/>
          </p:nvPr>
        </p:nvSpPr>
        <p:spPr>
          <a:xfrm>
            <a:off x="8077200" y="1430866"/>
            <a:ext cx="2743200" cy="365125"/>
          </a:xfrm>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82728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5EAEC-592A-4EAC-974C-62D22FE02A90}" type="datetime1">
              <a:rPr lang="x-none" smtClean="0"/>
              <a:t>9/7/2023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6525965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B5EAEC-592A-4EAC-974C-62D22FE02A90}" type="datetime1">
              <a:rPr lang="x-none" smtClean="0"/>
              <a:t>9/7/2023</a:t>
            </a:fld>
            <a:endParaRPr lang="x-none"/>
          </a:p>
        </p:txBody>
      </p:sp>
      <p:sp>
        <p:nvSpPr>
          <p:cNvPr id="6" name="Footer Placeholder 5"/>
          <p:cNvSpPr>
            <a:spLocks noGrp="1"/>
          </p:cNvSpPr>
          <p:nvPr>
            <p:ph type="ftr" sz="quarter" idx="11"/>
          </p:nvPr>
        </p:nvSpPr>
        <p:spPr>
          <a:xfrm>
            <a:off x="685800" y="379941"/>
            <a:ext cx="6991492" cy="365125"/>
          </a:xfrm>
        </p:spPr>
        <p:txBody>
          <a:bodyPr/>
          <a:lstStyle/>
          <a:p>
            <a:endParaRPr lang="x-none"/>
          </a:p>
        </p:txBody>
      </p:sp>
      <p:sp>
        <p:nvSpPr>
          <p:cNvPr id="7" name="Slide Number Placeholder 6"/>
          <p:cNvSpPr>
            <a:spLocks noGrp="1"/>
          </p:cNvSpPr>
          <p:nvPr>
            <p:ph type="sldNum" sz="quarter" idx="12"/>
          </p:nvPr>
        </p:nvSpPr>
        <p:spPr>
          <a:xfrm>
            <a:off x="10862452" y="381000"/>
            <a:ext cx="643748" cy="365125"/>
          </a:xfrm>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2177056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B5EAEC-592A-4EAC-974C-62D22FE02A90}" type="datetime1">
              <a:rPr lang="x-none" smtClean="0"/>
              <a:t>9/7/2023</a:t>
            </a:fld>
            <a:endParaRPr lang="x-none"/>
          </a:p>
        </p:txBody>
      </p:sp>
      <p:sp>
        <p:nvSpPr>
          <p:cNvPr id="6" name="Footer Placeholder 5"/>
          <p:cNvSpPr>
            <a:spLocks noGrp="1"/>
          </p:cNvSpPr>
          <p:nvPr>
            <p:ph type="ftr" sz="quarter" idx="11"/>
          </p:nvPr>
        </p:nvSpPr>
        <p:spPr>
          <a:xfrm>
            <a:off x="685800" y="379941"/>
            <a:ext cx="6991492" cy="365125"/>
          </a:xfrm>
        </p:spPr>
        <p:txBody>
          <a:bodyPr/>
          <a:lstStyle/>
          <a:p>
            <a:endParaRPr lang="x-none"/>
          </a:p>
        </p:txBody>
      </p:sp>
      <p:sp>
        <p:nvSpPr>
          <p:cNvPr id="7" name="Slide Number Placeholder 6"/>
          <p:cNvSpPr>
            <a:spLocks noGrp="1"/>
          </p:cNvSpPr>
          <p:nvPr>
            <p:ph type="sldNum" sz="quarter" idx="12"/>
          </p:nvPr>
        </p:nvSpPr>
        <p:spPr>
          <a:xfrm>
            <a:off x="10862452" y="381000"/>
            <a:ext cx="643748" cy="365125"/>
          </a:xfrm>
        </p:spPr>
        <p:txBody>
          <a:bodyPr/>
          <a:lstStyle/>
          <a:p>
            <a:fld id="{407400A6-8527-4CF1-9039-E51BFA4A627E}" type="slidenum">
              <a:rPr lang="x-none" smtClean="0"/>
              <a:t>‹#›</a:t>
            </a:fld>
            <a:endParaRPr lang="x-non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3924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FB5EAEC-592A-4EAC-974C-62D22FE02A90}" type="datetime1">
              <a:rPr lang="x-none" smtClean="0"/>
              <a:t>9/7/2023</a:t>
            </a:fld>
            <a:endParaRPr lang="x-none"/>
          </a:p>
        </p:txBody>
      </p:sp>
      <p:sp>
        <p:nvSpPr>
          <p:cNvPr id="6" name="Footer Placeholder 5"/>
          <p:cNvSpPr>
            <a:spLocks noGrp="1"/>
          </p:cNvSpPr>
          <p:nvPr>
            <p:ph type="ftr" sz="quarter" idx="11"/>
          </p:nvPr>
        </p:nvSpPr>
        <p:spPr>
          <a:xfrm>
            <a:off x="685800" y="378883"/>
            <a:ext cx="6991492" cy="365125"/>
          </a:xfrm>
        </p:spPr>
        <p:txBody>
          <a:bodyPr/>
          <a:lstStyle/>
          <a:p>
            <a:endParaRPr lang="x-none"/>
          </a:p>
        </p:txBody>
      </p:sp>
      <p:sp>
        <p:nvSpPr>
          <p:cNvPr id="7" name="Slide Number Placeholder 6"/>
          <p:cNvSpPr>
            <a:spLocks noGrp="1"/>
          </p:cNvSpPr>
          <p:nvPr>
            <p:ph type="sldNum" sz="quarter" idx="12"/>
          </p:nvPr>
        </p:nvSpPr>
        <p:spPr>
          <a:xfrm>
            <a:off x="10862452" y="381000"/>
            <a:ext cx="643748" cy="365125"/>
          </a:xfrm>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39245641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FB5EAEC-592A-4EAC-974C-62D22FE02A90}" type="datetime1">
              <a:rPr lang="x-none" smtClean="0"/>
              <a:t>9/7/2023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73364318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FB5EAEC-592A-4EAC-974C-62D22FE02A90}" type="datetime1">
              <a:rPr lang="x-none" smtClean="0"/>
              <a:t>9/7/2023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3067000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8301B-1E00-4A9F-BAC2-ECFC899A058D}" type="datetime1">
              <a:rPr lang="x-none" smtClean="0"/>
              <a:t>9/7/2023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9317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B733319-4F98-4FEA-813E-B1F78F4CB6FF}" type="datetime1">
              <a:rPr lang="x-none" smtClean="0"/>
              <a:t>9/7/2023</a:t>
            </a:fld>
            <a:endParaRPr lang="x-none"/>
          </a:p>
        </p:txBody>
      </p:sp>
      <p:sp>
        <p:nvSpPr>
          <p:cNvPr id="5" name="Footer Placeholder 4"/>
          <p:cNvSpPr>
            <a:spLocks noGrp="1"/>
          </p:cNvSpPr>
          <p:nvPr>
            <p:ph type="ftr" sz="quarter" idx="11"/>
          </p:nvPr>
        </p:nvSpPr>
        <p:spPr>
          <a:xfrm>
            <a:off x="685800" y="381000"/>
            <a:ext cx="6991492" cy="365125"/>
          </a:xfrm>
        </p:spPr>
        <p:txBody>
          <a:bodyPr/>
          <a:lstStyle/>
          <a:p>
            <a:endParaRPr lang="x-none"/>
          </a:p>
        </p:txBody>
      </p:sp>
      <p:sp>
        <p:nvSpPr>
          <p:cNvPr id="6" name="Slide Number Placeholder 5"/>
          <p:cNvSpPr>
            <a:spLocks noGrp="1"/>
          </p:cNvSpPr>
          <p:nvPr>
            <p:ph type="sldNum" sz="quarter" idx="12"/>
          </p:nvPr>
        </p:nvSpPr>
        <p:spPr>
          <a:xfrm>
            <a:off x="10862452" y="381000"/>
            <a:ext cx="643748" cy="365125"/>
          </a:xfrm>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28970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7F8E3-7C78-462D-8E6D-7AEE4BBBF7D7}" type="datetime1">
              <a:rPr lang="x-none" smtClean="0"/>
              <a:t>9/7/2023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328967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C08104-4D22-410D-9A28-6CD50FBEEB88}" type="datetime1">
              <a:rPr lang="x-none" smtClean="0"/>
              <a:t>9/7/2023</a:t>
            </a:fld>
            <a:endParaRPr lang="x-none"/>
          </a:p>
        </p:txBody>
      </p:sp>
      <p:sp>
        <p:nvSpPr>
          <p:cNvPr id="5" name="Footer Placeholder 4"/>
          <p:cNvSpPr>
            <a:spLocks noGrp="1"/>
          </p:cNvSpPr>
          <p:nvPr>
            <p:ph type="ftr" sz="quarter" idx="11"/>
          </p:nvPr>
        </p:nvSpPr>
        <p:spPr>
          <a:xfrm>
            <a:off x="685800" y="381001"/>
            <a:ext cx="6991492" cy="364065"/>
          </a:xfrm>
        </p:spPr>
        <p:txBody>
          <a:bodyPr/>
          <a:lstStyle/>
          <a:p>
            <a:endParaRPr lang="x-none"/>
          </a:p>
        </p:txBody>
      </p:sp>
      <p:sp>
        <p:nvSpPr>
          <p:cNvPr id="6" name="Slide Number Placeholder 5"/>
          <p:cNvSpPr>
            <a:spLocks noGrp="1"/>
          </p:cNvSpPr>
          <p:nvPr>
            <p:ph type="sldNum" sz="quarter" idx="12"/>
          </p:nvPr>
        </p:nvSpPr>
        <p:spPr>
          <a:xfrm>
            <a:off x="10862452" y="381000"/>
            <a:ext cx="643748" cy="365125"/>
          </a:xfrm>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155932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5B29B0-70D2-469B-88C2-44C06851523B}" type="datetime1">
              <a:rPr lang="x-none" smtClean="0"/>
              <a:t>9/7/2023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312593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72201-A578-493A-824F-F04B74E8645B}" type="datetime1">
              <a:rPr lang="x-none" smtClean="0"/>
              <a:t>9/7/2023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370454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816889-C427-4B1F-8E59-33368A5C6373}" type="datetime1">
              <a:rPr lang="x-none" smtClean="0"/>
              <a:t>9/7/2023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5353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EECBD-2C2A-4A6C-A62D-7DB942E42B67}" type="datetime1">
              <a:rPr lang="x-none" smtClean="0"/>
              <a:t>9/7/2023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248384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C69BF-A869-416F-B5B2-DBA7761A23E2}" type="datetime1">
              <a:rPr lang="x-none" smtClean="0"/>
              <a:t>9/7/2023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214405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D7325C-B40C-4EF8-82EB-E000287707B0}" type="datetime1">
              <a:rPr lang="x-none" smtClean="0"/>
              <a:t>9/7/2023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7400A6-8527-4CF1-9039-E51BFA4A627E}" type="slidenum">
              <a:rPr lang="x-none" smtClean="0"/>
              <a:t>‹#›</a:t>
            </a:fld>
            <a:endParaRPr lang="x-none"/>
          </a:p>
        </p:txBody>
      </p:sp>
    </p:spTree>
    <p:extLst>
      <p:ext uri="{BB962C8B-B14F-4D97-AF65-F5344CB8AC3E}">
        <p14:creationId xmlns:p14="http://schemas.microsoft.com/office/powerpoint/2010/main" val="2014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B5EAEC-592A-4EAC-974C-62D22FE02A90}" type="datetime1">
              <a:rPr lang="x-none" smtClean="0"/>
              <a:t>9/7/2023</a:t>
            </a:fld>
            <a:endParaRPr lang="x-non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7400A6-8527-4CF1-9039-E51BFA4A627E}" type="slidenum">
              <a:rPr lang="x-none" smtClean="0"/>
              <a:t>‹#›</a:t>
            </a:fld>
            <a:endParaRPr lang="x-none"/>
          </a:p>
        </p:txBody>
      </p:sp>
    </p:spTree>
    <p:extLst>
      <p:ext uri="{BB962C8B-B14F-4D97-AF65-F5344CB8AC3E}">
        <p14:creationId xmlns:p14="http://schemas.microsoft.com/office/powerpoint/2010/main" val="25300535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
	<Relationship Id="rId3" Type="http://schemas.openxmlformats.org/officeDocument/2006/relationships/hyperlink" Target="http://?" TargetMode="External"/>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
	<Relationship Id="rId3" Type="http://schemas.openxmlformats.org/officeDocument/2006/relationships/hyperlink" Target="http://?" TargetMode="External"/>
	<Relationship Id="rId2" Type="http://schemas.openxmlformats.org/officeDocument/2006/relationships/hyperlink" Target="http://?" TargetMode="External"/>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2F236B-01F7-4E5C-BE44-3F5CE897D991}"/>
              </a:ext>
            </a:extLst>
          </p:cNvPr>
          <p:cNvSpPr>
            <a:spLocks noGrp="1"/>
          </p:cNvSpPr>
          <p:nvPr>
            <p:ph type="title"/>
          </p:nvPr>
        </p:nvSpPr>
        <p:spPr>
          <a:xfrm>
            <a:off x="1154953" y="1513353"/>
            <a:ext cx="8825657" cy="1915647"/>
          </a:xfrm>
        </p:spPr>
        <p:txBody>
          <a:bodyPr vert="horz" lIns="91440" tIns="45720" rIns="91440" bIns="45720" rtlCol="0" anchor="ctr">
            <a:noAutofit/>
          </a:bodyPr>
          <a:lstStyle/>
          <a:p>
            <a:pPr algn="ctr"/>
            <a:r>
              <a:rPr lang="en-US" sz="3800" b="1" dirty="0">
                <a:solidFill>
                  <a:schemeClr val="bg1"/>
                </a:solidFill>
                <a:latin typeface="+mn-lt"/>
                <a:ea typeface="Cambria Math" panose="02040503050406030204" pitchFamily="18" charset="0"/>
              </a:rPr>
              <a:t> </a:t>
            </a:r>
            <a:r>
              <a:rPr lang="en-US" sz="3200" b="1" u="sng" dirty="0">
                <a:solidFill>
                  <a:schemeClr val="tx1"/>
                </a:solidFill>
                <a:latin typeface="Constantia" panose="02030602050306030303" pitchFamily="18" charset="0"/>
                <a:ea typeface="Cambria Math" panose="02040503050406030204" pitchFamily="18" charset="0"/>
              </a:rPr>
              <a:t>HUMAN CAPITAL DEVELOPMENT AND JAPA SYNDROME; CHALLENGES AND OPPORTUNITIES</a:t>
            </a:r>
            <a:r>
              <a:rPr lang="en-US" sz="3800" b="1" dirty="0">
                <a:solidFill>
                  <a:schemeClr val="tx1"/>
                </a:solidFill>
                <a:latin typeface="Constantia" panose="02030602050306030303" pitchFamily="18" charset="0"/>
                <a:ea typeface="Cambria Math" panose="02040503050406030204" pitchFamily="18" charset="0"/>
              </a:rPr>
              <a:t>.</a:t>
            </a:r>
            <a:endParaRPr lang="en-US" sz="3800" dirty="0">
              <a:solidFill>
                <a:schemeClr val="tx1"/>
              </a:solidFill>
              <a:latin typeface="Constantia" panose="02030602050306030303" pitchFamily="18" charset="0"/>
              <a:ea typeface="Cambria Math" panose="02040503050406030204" pitchFamily="18" charset="0"/>
            </a:endParaRPr>
          </a:p>
        </p:txBody>
      </p:sp>
      <p:sp>
        <p:nvSpPr>
          <p:cNvPr id="5" name="Subtitle 4">
            <a:extLst>
              <a:ext uri="{FF2B5EF4-FFF2-40B4-BE49-F238E27FC236}">
                <a16:creationId xmlns="" xmlns:a16="http://schemas.microsoft.com/office/drawing/2014/main" id="{24988ACD-E01E-4748-A5A7-4AC653A3C8D1}"/>
              </a:ext>
            </a:extLst>
          </p:cNvPr>
          <p:cNvSpPr>
            <a:spLocks noGrp="1"/>
          </p:cNvSpPr>
          <p:nvPr>
            <p:ph type="body" idx="1"/>
          </p:nvPr>
        </p:nvSpPr>
        <p:spPr>
          <a:xfrm>
            <a:off x="1319156" y="3067649"/>
            <a:ext cx="8497253" cy="2956142"/>
          </a:xfrm>
        </p:spPr>
        <p:txBody>
          <a:bodyPr vert="horz" lIns="91440" tIns="45720" rIns="91440" bIns="45720" rtlCol="0">
            <a:normAutofit/>
          </a:bodyPr>
          <a:lstStyle/>
          <a:p>
            <a:pPr algn="ctr"/>
            <a:r>
              <a:rPr lang="en-US" b="1" dirty="0">
                <a:solidFill>
                  <a:schemeClr val="bg1"/>
                </a:solidFill>
              </a:rPr>
              <a:t> </a:t>
            </a:r>
          </a:p>
          <a:p>
            <a:pPr algn="ctr"/>
            <a:r>
              <a:rPr lang="en-GB" b="1" dirty="0">
                <a:solidFill>
                  <a:srgbClr val="F1AC3D"/>
                </a:solidFill>
              </a:rPr>
              <a:t>A </a:t>
            </a:r>
            <a:r>
              <a:rPr lang="en-GB" b="1" dirty="0" smtClean="0">
                <a:solidFill>
                  <a:srgbClr val="F1AC3D"/>
                </a:solidFill>
              </a:rPr>
              <a:t>PRESENTATION </a:t>
            </a:r>
            <a:r>
              <a:rPr lang="en-GB" b="1" dirty="0">
                <a:solidFill>
                  <a:srgbClr val="F1AC3D"/>
                </a:solidFill>
              </a:rPr>
              <a:t>BY ENGR DR SULE YAKUBU BASSI, SECRETATY, NIGERIANS IN DIASPORA COMMISSION (NIDCOM), ABUJA, AT THE 22</a:t>
            </a:r>
            <a:r>
              <a:rPr lang="en-GB" b="1" baseline="30000" dirty="0">
                <a:solidFill>
                  <a:srgbClr val="F1AC3D"/>
                </a:solidFill>
              </a:rPr>
              <a:t>ND</a:t>
            </a:r>
            <a:r>
              <a:rPr lang="en-GB" b="1" dirty="0">
                <a:solidFill>
                  <a:srgbClr val="F1AC3D"/>
                </a:solidFill>
              </a:rPr>
              <a:t> MEETING OF THE JOINT PLANNING BOARD (JPB) AND NATIONAL COUNCIL ON DEVELOPMENT PLANNING (NCDP), IN OSOGBO, OSUN STATE, ON WEDNESDAY, SEPTEMBER 13</a:t>
            </a:r>
            <a:r>
              <a:rPr lang="en-GB" b="1" baseline="30000" dirty="0">
                <a:solidFill>
                  <a:srgbClr val="F1AC3D"/>
                </a:solidFill>
              </a:rPr>
              <a:t>TH</a:t>
            </a:r>
            <a:r>
              <a:rPr lang="en-GB" b="1" dirty="0">
                <a:solidFill>
                  <a:srgbClr val="F1AC3D"/>
                </a:solidFill>
              </a:rPr>
              <a:t>, 2023.</a:t>
            </a:r>
          </a:p>
          <a:p>
            <a:pPr algn="ctr"/>
            <a:endParaRPr lang="en-GB" b="1" dirty="0">
              <a:solidFill>
                <a:schemeClr val="bg1"/>
              </a:solidFill>
            </a:endParaRPr>
          </a:p>
          <a:p>
            <a:pPr algn="ctr"/>
            <a:endParaRPr lang="en-GB" b="1" dirty="0">
              <a:solidFill>
                <a:schemeClr val="tx1"/>
              </a:solidFill>
              <a:latin typeface="Constantia" panose="02030602050306030303" pitchFamily="18" charset="0"/>
            </a:endParaRPr>
          </a:p>
          <a:p>
            <a:pPr algn="ctr"/>
            <a:endParaRPr lang="en-GB" b="1" dirty="0">
              <a:solidFill>
                <a:srgbClr val="FFC000"/>
              </a:solidFill>
            </a:endParaRPr>
          </a:p>
          <a:p>
            <a:pPr marR="0" lvl="0" algn="ctr" defTabSz="457200" rtl="0" eaLnBrk="1" fontAlgn="auto" latinLnBrk="0" hangingPunct="1">
              <a:lnSpc>
                <a:spcPct val="100000"/>
              </a:lnSpc>
              <a:spcBef>
                <a:spcPts val="1000"/>
              </a:spcBef>
              <a:spcAft>
                <a:spcPts val="0"/>
              </a:spcAft>
              <a:buClr>
                <a:srgbClr val="F5A408"/>
              </a:buClr>
              <a:buSzPct val="80000"/>
              <a:tabLst/>
              <a:defRPr/>
            </a:pPr>
            <a:endParaRPr kumimoji="0" lang="x-none" sz="1600" b="1"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algn="ctr"/>
            <a:endParaRPr lang="en-GB" sz="1200" b="1" dirty="0">
              <a:solidFill>
                <a:schemeClr val="bg1"/>
              </a:solidFill>
            </a:endParaRPr>
          </a:p>
          <a:p>
            <a:pPr algn="ctr"/>
            <a:endParaRPr lang="en-US" sz="1200" b="1" dirty="0">
              <a:solidFill>
                <a:schemeClr val="bg1"/>
              </a:solidFill>
            </a:endParaRPr>
          </a:p>
        </p:txBody>
      </p:sp>
      <p:sp>
        <p:nvSpPr>
          <p:cNvPr id="3" name="Slide Number Placeholder 2">
            <a:extLst>
              <a:ext uri="{FF2B5EF4-FFF2-40B4-BE49-F238E27FC236}">
                <a16:creationId xmlns="" xmlns:a16="http://schemas.microsoft.com/office/drawing/2014/main" id="{6926624D-62CF-44FB-A264-764B2BDF90C8}"/>
              </a:ext>
            </a:extLst>
          </p:cNvPr>
          <p:cNvSpPr>
            <a:spLocks noGrp="1"/>
          </p:cNvSpPr>
          <p:nvPr>
            <p:ph type="sldNum" sz="quarter" idx="12"/>
          </p:nvPr>
        </p:nvSpPr>
        <p:spPr/>
        <p:txBody>
          <a:bodyPr/>
          <a:lstStyle/>
          <a:p>
            <a:fld id="{407400A6-8527-4CF1-9039-E51BFA4A627E}" type="slidenum">
              <a:rPr lang="x-none" smtClean="0"/>
              <a:t>1</a:t>
            </a:fld>
            <a:endParaRPr lang="x-none"/>
          </a:p>
        </p:txBody>
      </p:sp>
      <p:pic>
        <p:nvPicPr>
          <p:cNvPr id="1026" name="Picture 2" descr="Nigerians in Diaspora Commission">
            <a:extLst>
              <a:ext uri="{FF2B5EF4-FFF2-40B4-BE49-F238E27FC236}">
                <a16:creationId xmlns="" xmlns:a16="http://schemas.microsoft.com/office/drawing/2014/main" id="{7C527051-890F-47CF-BED1-8F108F9017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71176" y="209037"/>
            <a:ext cx="2742410" cy="130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51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9456EA-0B2D-C64D-F9E0-2D880AE509BF}"/>
              </a:ext>
            </a:extLst>
          </p:cNvPr>
          <p:cNvSpPr>
            <a:spLocks noGrp="1"/>
          </p:cNvSpPr>
          <p:nvPr>
            <p:ph type="title"/>
          </p:nvPr>
        </p:nvSpPr>
        <p:spPr/>
        <p:txBody>
          <a:bodyPr/>
          <a:lstStyle/>
          <a:p>
            <a:pPr algn="ctr"/>
            <a:r>
              <a:rPr lang="en-US" b="1" u="sng" dirty="0">
                <a:solidFill>
                  <a:schemeClr val="tx1">
                    <a:lumMod val="95000"/>
                  </a:schemeClr>
                </a:solidFill>
              </a:rPr>
              <a:t>OPPORTUNITIES</a:t>
            </a:r>
            <a:endParaRPr lang="x-none" b="1" u="sng" dirty="0">
              <a:solidFill>
                <a:schemeClr val="tx1">
                  <a:lumMod val="95000"/>
                </a:schemeClr>
              </a:solidFill>
            </a:endParaRPr>
          </a:p>
        </p:txBody>
      </p:sp>
      <p:sp>
        <p:nvSpPr>
          <p:cNvPr id="4" name="Slide Number Placeholder 3">
            <a:extLst>
              <a:ext uri="{FF2B5EF4-FFF2-40B4-BE49-F238E27FC236}">
                <a16:creationId xmlns="" xmlns:a16="http://schemas.microsoft.com/office/drawing/2014/main" id="{1A81D223-A7B9-1AF5-0BB4-61B581A0CCA1}"/>
              </a:ext>
            </a:extLst>
          </p:cNvPr>
          <p:cNvSpPr>
            <a:spLocks noGrp="1"/>
          </p:cNvSpPr>
          <p:nvPr>
            <p:ph type="sldNum" sz="quarter" idx="12"/>
          </p:nvPr>
        </p:nvSpPr>
        <p:spPr/>
        <p:txBody>
          <a:bodyPr/>
          <a:lstStyle/>
          <a:p>
            <a:fld id="{407400A6-8527-4CF1-9039-E51BFA4A627E}" type="slidenum">
              <a:rPr lang="x-none" smtClean="0"/>
              <a:t>10</a:t>
            </a:fld>
            <a:endParaRPr lang="x-none"/>
          </a:p>
        </p:txBody>
      </p:sp>
      <p:pic>
        <p:nvPicPr>
          <p:cNvPr id="5" name="Picture 2" descr="Nigerians in Diaspora Commission">
            <a:extLst>
              <a:ext uri="{FF2B5EF4-FFF2-40B4-BE49-F238E27FC236}">
                <a16:creationId xmlns="" xmlns:a16="http://schemas.microsoft.com/office/drawing/2014/main" id="{313D2298-DA18-86E9-CF69-B43744CD20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288" y="5621725"/>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D99A223D-F637-8028-5D1B-F1E9BA9BC830}"/>
              </a:ext>
            </a:extLst>
          </p:cNvPr>
          <p:cNvSpPr txBox="1"/>
          <p:nvPr/>
        </p:nvSpPr>
        <p:spPr>
          <a:xfrm>
            <a:off x="2537291" y="1951841"/>
            <a:ext cx="9116060" cy="4154984"/>
          </a:xfrm>
          <a:prstGeom prst="rect">
            <a:avLst/>
          </a:prstGeom>
          <a:noFill/>
        </p:spPr>
        <p:txBody>
          <a:bodyPr wrap="square">
            <a:spAutoFit/>
          </a:bodyPr>
          <a:lstStyle/>
          <a:p>
            <a:pPr marL="0" indent="0">
              <a:buNone/>
            </a:pPr>
            <a:r>
              <a:rPr lang="en-GB" sz="2400" b="1" dirty="0">
                <a:solidFill>
                  <a:srgbClr val="F1AC3D"/>
                </a:solidFill>
                <a:latin typeface="Constantia" panose="02030602050306030303" pitchFamily="18" charset="0"/>
              </a:rPr>
              <a:t>-It helps the individual develop financially.</a:t>
            </a:r>
          </a:p>
          <a:p>
            <a:pPr>
              <a:buFontTx/>
              <a:buChar char="-"/>
            </a:pPr>
            <a:r>
              <a:rPr lang="en-GB" sz="2400" b="1" dirty="0">
                <a:solidFill>
                  <a:srgbClr val="F1AC3D"/>
                </a:solidFill>
                <a:latin typeface="Constantia" panose="02030602050306030303" pitchFamily="18" charset="0"/>
              </a:rPr>
              <a:t>The individual gets more exposure to new methods of professionalism and leads a higher standard of life.</a:t>
            </a:r>
          </a:p>
          <a:p>
            <a:pPr marL="0" indent="0">
              <a:buNone/>
            </a:pPr>
            <a:r>
              <a:rPr lang="en-GB" sz="2400" b="1" dirty="0">
                <a:solidFill>
                  <a:srgbClr val="F1AC3D"/>
                </a:solidFill>
                <a:latin typeface="Constantia" panose="02030602050306030303" pitchFamily="18" charset="0"/>
              </a:rPr>
              <a:t>- The individual is able to increase their professional skills through learning new from professionals in the host country.</a:t>
            </a:r>
          </a:p>
          <a:p>
            <a:endParaRPr lang="en-GB" sz="2400" b="1" dirty="0">
              <a:solidFill>
                <a:srgbClr val="F1AC3D"/>
              </a:solidFill>
              <a:latin typeface="Constantia" panose="02030602050306030303" pitchFamily="18" charset="0"/>
            </a:endParaRPr>
          </a:p>
          <a:p>
            <a:pPr marL="0" indent="0">
              <a:buNone/>
            </a:pPr>
            <a:r>
              <a:rPr lang="en-GB" sz="2400" b="1" dirty="0">
                <a:solidFill>
                  <a:srgbClr val="54D331"/>
                </a:solidFill>
                <a:latin typeface="Constantia" panose="02030602050306030303" pitchFamily="18" charset="0"/>
              </a:rPr>
              <a:t>	</a:t>
            </a:r>
            <a:r>
              <a:rPr lang="en-GB" sz="2400" b="1" dirty="0">
                <a:latin typeface="Constantia" panose="02030602050306030303" pitchFamily="18" charset="0"/>
              </a:rPr>
              <a:t>It is also part of globalisation through:</a:t>
            </a:r>
          </a:p>
          <a:p>
            <a:pPr>
              <a:buFontTx/>
              <a:buChar char="-"/>
            </a:pPr>
            <a:r>
              <a:rPr lang="en-GB" sz="2400" b="1" dirty="0">
                <a:solidFill>
                  <a:srgbClr val="F1AC3D"/>
                </a:solidFill>
                <a:latin typeface="Constantia" panose="02030602050306030303" pitchFamily="18" charset="0"/>
              </a:rPr>
              <a:t>Human Capital development and sharing</a:t>
            </a:r>
          </a:p>
          <a:p>
            <a:pPr>
              <a:buFontTx/>
              <a:buChar char="-"/>
            </a:pPr>
            <a:r>
              <a:rPr lang="en-GB" sz="2400" b="1" dirty="0">
                <a:solidFill>
                  <a:srgbClr val="F1AC3D"/>
                </a:solidFill>
                <a:latin typeface="Constantia" panose="02030602050306030303" pitchFamily="18" charset="0"/>
              </a:rPr>
              <a:t>Enhances knowledge economy</a:t>
            </a:r>
          </a:p>
          <a:p>
            <a:pPr>
              <a:buFontTx/>
              <a:buChar char="-"/>
            </a:pPr>
            <a:r>
              <a:rPr lang="en-GB" sz="2400" b="1" dirty="0">
                <a:solidFill>
                  <a:srgbClr val="F1AC3D"/>
                </a:solidFill>
                <a:latin typeface="Constantia" panose="02030602050306030303" pitchFamily="18" charset="0"/>
              </a:rPr>
              <a:t>Development of Global Best Practices (GBP</a:t>
            </a:r>
            <a:r>
              <a:rPr lang="en-GB" sz="2400" b="1" dirty="0" smtClean="0">
                <a:solidFill>
                  <a:srgbClr val="F1AC3D"/>
                </a:solidFill>
                <a:latin typeface="Constantia" panose="02030602050306030303" pitchFamily="18" charset="0"/>
              </a:rPr>
              <a:t>)</a:t>
            </a:r>
          </a:p>
          <a:p>
            <a:pPr>
              <a:buFontTx/>
              <a:buChar char="-"/>
            </a:pPr>
            <a:r>
              <a:rPr lang="en-GB" sz="2400" b="1" dirty="0" smtClean="0">
                <a:solidFill>
                  <a:srgbClr val="F1AC3D"/>
                </a:solidFill>
                <a:latin typeface="Constantia" panose="02030602050306030303" pitchFamily="18" charset="0"/>
              </a:rPr>
              <a:t>Seeks global citizens</a:t>
            </a:r>
            <a:endParaRPr lang="en-GB" sz="2400" b="1" dirty="0">
              <a:solidFill>
                <a:srgbClr val="F1AC3D"/>
              </a:solidFill>
              <a:latin typeface="Constantia" panose="02030602050306030303" pitchFamily="18" charset="0"/>
            </a:endParaRPr>
          </a:p>
        </p:txBody>
      </p:sp>
    </p:spTree>
    <p:extLst>
      <p:ext uri="{BB962C8B-B14F-4D97-AF65-F5344CB8AC3E}">
        <p14:creationId xmlns:p14="http://schemas.microsoft.com/office/powerpoint/2010/main" val="354702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F7898B9-8D7A-4E0B-98F8-6E1D57093204}"/>
              </a:ext>
            </a:extLst>
          </p:cNvPr>
          <p:cNvSpPr>
            <a:spLocks noGrp="1"/>
          </p:cNvSpPr>
          <p:nvPr>
            <p:ph type="title"/>
          </p:nvPr>
        </p:nvSpPr>
        <p:spPr>
          <a:xfrm>
            <a:off x="1254369" y="986716"/>
            <a:ext cx="9355015" cy="2096454"/>
          </a:xfrm>
        </p:spPr>
        <p:txBody>
          <a:bodyPr>
            <a:normAutofit/>
          </a:bodyPr>
          <a:lstStyle/>
          <a:p>
            <a:pPr algn="ctr"/>
            <a:r>
              <a:rPr lang="en-US" sz="4400" b="1" u="sng" dirty="0" smtClean="0">
                <a:solidFill>
                  <a:schemeClr val="tx1">
                    <a:lumMod val="95000"/>
                  </a:schemeClr>
                </a:solidFill>
              </a:rPr>
              <a:t>SOLUTIONS </a:t>
            </a:r>
            <a:r>
              <a:rPr lang="en-US" sz="4400" b="1" u="sng" dirty="0">
                <a:solidFill>
                  <a:schemeClr val="tx1">
                    <a:lumMod val="95000"/>
                  </a:schemeClr>
                </a:solidFill>
              </a:rPr>
              <a:t>TO </a:t>
            </a:r>
            <a:r>
              <a:rPr lang="en-US" sz="4400" b="1" u="sng" dirty="0" smtClean="0">
                <a:solidFill>
                  <a:schemeClr val="tx1">
                    <a:lumMod val="95000"/>
                  </a:schemeClr>
                </a:solidFill>
              </a:rPr>
              <a:t>JAPA /BRAIN DRAIN</a:t>
            </a:r>
            <a:endParaRPr lang="en-GB" sz="4400" b="1" cap="all" dirty="0">
              <a:solidFill>
                <a:schemeClr val="tx1"/>
              </a:solidFill>
              <a:latin typeface="Constantia" pitchFamily="18" charset="0"/>
            </a:endParaRPr>
          </a:p>
        </p:txBody>
      </p:sp>
      <p:sp>
        <p:nvSpPr>
          <p:cNvPr id="6" name="Content Placeholder 2">
            <a:extLst>
              <a:ext uri="{FF2B5EF4-FFF2-40B4-BE49-F238E27FC236}">
                <a16:creationId xmlns="" xmlns:a16="http://schemas.microsoft.com/office/drawing/2014/main" id="{93B9288C-E4F9-49EA-BC95-5AB612E1CF95}"/>
              </a:ext>
            </a:extLst>
          </p:cNvPr>
          <p:cNvSpPr>
            <a:spLocks noGrp="1"/>
          </p:cNvSpPr>
          <p:nvPr>
            <p:ph idx="1"/>
          </p:nvPr>
        </p:nvSpPr>
        <p:spPr>
          <a:xfrm>
            <a:off x="2647478" y="2462568"/>
            <a:ext cx="8348559" cy="3878206"/>
          </a:xfrm>
        </p:spPr>
        <p:txBody>
          <a:bodyPr>
            <a:normAutofit/>
          </a:bodyPr>
          <a:lstStyle/>
          <a:p>
            <a:pPr marL="0" indent="0">
              <a:buNone/>
            </a:pPr>
            <a:endParaRPr lang="en-GB" sz="3200" dirty="0">
              <a:latin typeface="Constantia" pitchFamily="18" charset="0"/>
            </a:endParaRPr>
          </a:p>
          <a:p>
            <a:pPr marL="0" indent="0">
              <a:buNone/>
            </a:pPr>
            <a:endParaRPr lang="en-GB" sz="3200" b="1" dirty="0">
              <a:latin typeface="Constantia" pitchFamily="18" charset="0"/>
            </a:endParaRPr>
          </a:p>
          <a:p>
            <a:pPr marL="0" indent="0">
              <a:buNone/>
            </a:pPr>
            <a:r>
              <a:rPr lang="en-GB" sz="3200" b="1" dirty="0" smtClean="0">
                <a:latin typeface="Constantia" pitchFamily="18" charset="0"/>
              </a:rPr>
              <a:t>Brain </a:t>
            </a:r>
            <a:r>
              <a:rPr lang="en-GB" sz="3200" b="1" dirty="0">
                <a:solidFill>
                  <a:srgbClr val="FF0000"/>
                </a:solidFill>
                <a:latin typeface="Constantia" pitchFamily="18" charset="0"/>
              </a:rPr>
              <a:t>Drain</a:t>
            </a:r>
            <a:r>
              <a:rPr lang="en-GB" sz="3200" b="1" dirty="0">
                <a:latin typeface="Constantia" pitchFamily="18" charset="0"/>
              </a:rPr>
              <a:t> can be defined as the situation in which large numbers of educated and very skilled people leave their own country (origin) to live and work in another country (destination), where pay and conditions may seem better.</a:t>
            </a:r>
          </a:p>
          <a:p>
            <a:pPr marL="0" indent="0">
              <a:buNone/>
            </a:pPr>
            <a:endParaRPr lang="en-GB" sz="3200" dirty="0">
              <a:latin typeface="Constantia" pitchFamily="18" charset="0"/>
            </a:endParaRPr>
          </a:p>
        </p:txBody>
      </p:sp>
      <p:sp>
        <p:nvSpPr>
          <p:cNvPr id="4" name="Slide Number Placeholder 3">
            <a:extLst>
              <a:ext uri="{FF2B5EF4-FFF2-40B4-BE49-F238E27FC236}">
                <a16:creationId xmlns="" xmlns:a16="http://schemas.microsoft.com/office/drawing/2014/main" id="{F4DBB560-07C5-4D3B-BE56-9069DBEE70C3}"/>
              </a:ext>
            </a:extLst>
          </p:cNvPr>
          <p:cNvSpPr>
            <a:spLocks noGrp="1"/>
          </p:cNvSpPr>
          <p:nvPr>
            <p:ph type="sldNum" sz="quarter" idx="12"/>
          </p:nvPr>
        </p:nvSpPr>
        <p:spPr/>
        <p:txBody>
          <a:bodyPr/>
          <a:lstStyle/>
          <a:p>
            <a:fld id="{407400A6-8527-4CF1-9039-E51BFA4A627E}" type="slidenum">
              <a:rPr lang="x-none" smtClean="0"/>
              <a:t>11</a:t>
            </a:fld>
            <a:endParaRPr lang="x-none"/>
          </a:p>
        </p:txBody>
      </p:sp>
      <p:pic>
        <p:nvPicPr>
          <p:cNvPr id="9" name="Picture 2" descr="Nigerians in Diaspora Commission">
            <a:extLst>
              <a:ext uri="{FF2B5EF4-FFF2-40B4-BE49-F238E27FC236}">
                <a16:creationId xmlns="" xmlns:a16="http://schemas.microsoft.com/office/drawing/2014/main" id="{1332CD74-673F-97E9-3643-B598978A6A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9189" y="5636727"/>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7697" y="2817096"/>
            <a:ext cx="3446577" cy="707886"/>
          </a:xfrm>
          <a:prstGeom prst="rect">
            <a:avLst/>
          </a:prstGeom>
          <a:noFill/>
        </p:spPr>
        <p:txBody>
          <a:bodyPr wrap="square" rtlCol="0">
            <a:spAutoFit/>
          </a:bodyPr>
          <a:lstStyle/>
          <a:p>
            <a:r>
              <a:rPr lang="en-US" sz="4000" b="1" u="sng" dirty="0" smtClean="0"/>
              <a:t>DEFINATION:</a:t>
            </a:r>
            <a:endParaRPr lang="en-US" sz="4000" b="1" u="sng" dirty="0"/>
          </a:p>
        </p:txBody>
      </p:sp>
    </p:spTree>
    <p:extLst>
      <p:ext uri="{BB962C8B-B14F-4D97-AF65-F5344CB8AC3E}">
        <p14:creationId xmlns:p14="http://schemas.microsoft.com/office/powerpoint/2010/main" val="263888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CE4C8E-3E5A-4746-0934-D306E8BE90D5}"/>
              </a:ext>
            </a:extLst>
          </p:cNvPr>
          <p:cNvSpPr>
            <a:spLocks noGrp="1"/>
          </p:cNvSpPr>
          <p:nvPr>
            <p:ph idx="1"/>
          </p:nvPr>
        </p:nvSpPr>
        <p:spPr>
          <a:xfrm>
            <a:off x="1280010" y="1215351"/>
            <a:ext cx="8654075" cy="4024125"/>
          </a:xfrm>
        </p:spPr>
        <p:txBody>
          <a:bodyPr>
            <a:noAutofit/>
          </a:bodyPr>
          <a:lstStyle/>
          <a:p>
            <a:r>
              <a:rPr lang="en-GB" sz="2000" b="1" dirty="0">
                <a:latin typeface="Constantia" panose="02030602050306030303" pitchFamily="18" charset="0"/>
              </a:rPr>
              <a:t>PUSH FACTORS:</a:t>
            </a:r>
          </a:p>
          <a:p>
            <a:pPr>
              <a:buFontTx/>
              <a:buChar char="-"/>
            </a:pPr>
            <a:r>
              <a:rPr lang="en-GB" sz="2000" b="1" dirty="0">
                <a:latin typeface="Constantia" panose="02030602050306030303" pitchFamily="18" charset="0"/>
              </a:rPr>
              <a:t>Political: Slow development, Nepotism, Bad governance, War</a:t>
            </a:r>
          </a:p>
          <a:p>
            <a:pPr>
              <a:buFontTx/>
              <a:buChar char="-"/>
            </a:pPr>
            <a:r>
              <a:rPr lang="en-GB" sz="2000" b="1" dirty="0">
                <a:latin typeface="Constantia" panose="02030602050306030303" pitchFamily="18" charset="0"/>
              </a:rPr>
              <a:t>Economic: Poor pay, Lack of the will to create jobs</a:t>
            </a:r>
          </a:p>
          <a:p>
            <a:pPr>
              <a:buFontTx/>
              <a:buChar char="-"/>
            </a:pPr>
            <a:r>
              <a:rPr lang="en-GB" sz="2000" b="1" dirty="0">
                <a:latin typeface="Constantia" panose="02030602050306030303" pitchFamily="18" charset="0"/>
              </a:rPr>
              <a:t>Environmental: Drought, Diversification</a:t>
            </a:r>
          </a:p>
          <a:p>
            <a:pPr>
              <a:buFontTx/>
              <a:buChar char="-"/>
            </a:pPr>
            <a:r>
              <a:rPr lang="en-GB" sz="2000" b="1" dirty="0">
                <a:latin typeface="Constantia" panose="02030602050306030303" pitchFamily="18" charset="0"/>
              </a:rPr>
              <a:t>Legal: Persecution, Jungle justice, Lack of rule of law</a:t>
            </a:r>
          </a:p>
          <a:p>
            <a:pPr>
              <a:buFontTx/>
              <a:buChar char="-"/>
            </a:pPr>
            <a:r>
              <a:rPr lang="en-GB" sz="2000" b="1" dirty="0">
                <a:latin typeface="Constantia" panose="02030602050306030303" pitchFamily="18" charset="0"/>
              </a:rPr>
              <a:t>Slow or Non-monetization of knowledge after school: Why go to school?</a:t>
            </a:r>
          </a:p>
          <a:p>
            <a:r>
              <a:rPr lang="en-GB" sz="2000" b="1" dirty="0" smtClean="0">
                <a:latin typeface="Constantia" panose="02030602050306030303" pitchFamily="18" charset="0"/>
              </a:rPr>
              <a:t>PULL </a:t>
            </a:r>
            <a:r>
              <a:rPr lang="en-GB" sz="2000" b="1" dirty="0">
                <a:latin typeface="Constantia" panose="02030602050306030303" pitchFamily="18" charset="0"/>
              </a:rPr>
              <a:t>FACTORS:</a:t>
            </a:r>
          </a:p>
          <a:p>
            <a:pPr>
              <a:buFontTx/>
              <a:buChar char="-"/>
            </a:pPr>
            <a:r>
              <a:rPr lang="en-GB" sz="2000" b="1" dirty="0">
                <a:latin typeface="Constantia" panose="02030602050306030303" pitchFamily="18" charset="0"/>
              </a:rPr>
              <a:t>Social security</a:t>
            </a:r>
          </a:p>
          <a:p>
            <a:pPr>
              <a:buFontTx/>
              <a:buChar char="-"/>
            </a:pPr>
            <a:r>
              <a:rPr lang="en-GB" sz="2000" b="1" dirty="0">
                <a:latin typeface="Constantia" panose="02030602050306030303" pitchFamily="18" charset="0"/>
              </a:rPr>
              <a:t>Income from paid jobs</a:t>
            </a:r>
          </a:p>
          <a:p>
            <a:pPr>
              <a:buFontTx/>
              <a:buChar char="-"/>
            </a:pPr>
            <a:r>
              <a:rPr lang="en-GB" sz="2000" b="1" dirty="0">
                <a:latin typeface="Constantia" panose="02030602050306030303" pitchFamily="18" charset="0"/>
              </a:rPr>
              <a:t>Employment opportunities</a:t>
            </a:r>
          </a:p>
          <a:p>
            <a:pPr>
              <a:buFontTx/>
              <a:buChar char="-"/>
            </a:pPr>
            <a:r>
              <a:rPr lang="en-GB" sz="2000" b="1" dirty="0">
                <a:latin typeface="Constantia" panose="02030602050306030303" pitchFamily="18" charset="0"/>
              </a:rPr>
              <a:t>Economic system: Welfarist</a:t>
            </a:r>
          </a:p>
          <a:p>
            <a:pPr>
              <a:buFontTx/>
              <a:buChar char="-"/>
            </a:pPr>
            <a:r>
              <a:rPr lang="en-GB" sz="2000" b="1" dirty="0">
                <a:latin typeface="Constantia" panose="02030602050306030303" pitchFamily="18" charset="0"/>
              </a:rPr>
              <a:t>Society with empathy and patriotism</a:t>
            </a:r>
          </a:p>
          <a:p>
            <a:pPr>
              <a:buFontTx/>
              <a:buChar char="-"/>
            </a:pPr>
            <a:r>
              <a:rPr lang="en-GB" sz="2000" b="1" dirty="0">
                <a:latin typeface="Constantia" panose="02030602050306030303" pitchFamily="18" charset="0"/>
              </a:rPr>
              <a:t>Peaceful environment</a:t>
            </a:r>
          </a:p>
        </p:txBody>
      </p:sp>
      <p:sp>
        <p:nvSpPr>
          <p:cNvPr id="4" name="Slide Number Placeholder 3">
            <a:extLst>
              <a:ext uri="{FF2B5EF4-FFF2-40B4-BE49-F238E27FC236}">
                <a16:creationId xmlns="" xmlns:a16="http://schemas.microsoft.com/office/drawing/2014/main" id="{04110EC9-1E6C-9F62-B400-695014EE10C0}"/>
              </a:ext>
            </a:extLst>
          </p:cNvPr>
          <p:cNvSpPr>
            <a:spLocks noGrp="1"/>
          </p:cNvSpPr>
          <p:nvPr>
            <p:ph type="sldNum" sz="quarter" idx="12"/>
          </p:nvPr>
        </p:nvSpPr>
        <p:spPr/>
        <p:txBody>
          <a:bodyPr/>
          <a:lstStyle/>
          <a:p>
            <a:fld id="{407400A6-8527-4CF1-9039-E51BFA4A627E}" type="slidenum">
              <a:rPr lang="x-none" smtClean="0"/>
              <a:t>12</a:t>
            </a:fld>
            <a:endParaRPr lang="x-none"/>
          </a:p>
        </p:txBody>
      </p:sp>
      <p:pic>
        <p:nvPicPr>
          <p:cNvPr id="5" name="Picture 2" descr="Nigerians in Diaspora Commission">
            <a:extLst>
              <a:ext uri="{FF2B5EF4-FFF2-40B4-BE49-F238E27FC236}">
                <a16:creationId xmlns="" xmlns:a16="http://schemas.microsoft.com/office/drawing/2014/main" id="{ADAB3B28-E8CC-0E4F-C84E-6E557C06CD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8997" y="5661507"/>
            <a:ext cx="2343003" cy="1114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7FE03634-1AC7-C3B5-8933-12D8A8AFD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150" y="3753976"/>
            <a:ext cx="2771601" cy="15897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415" y="3434862"/>
            <a:ext cx="4184577" cy="2086707"/>
          </a:xfrm>
          <a:prstGeom prst="rect">
            <a:avLst/>
          </a:prstGeom>
        </p:spPr>
      </p:pic>
    </p:spTree>
    <p:extLst>
      <p:ext uri="{BB962C8B-B14F-4D97-AF65-F5344CB8AC3E}">
        <p14:creationId xmlns:p14="http://schemas.microsoft.com/office/powerpoint/2010/main" val="259294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F1EA35-AEE4-1F49-2FE6-F985392058A0}"/>
              </a:ext>
            </a:extLst>
          </p:cNvPr>
          <p:cNvSpPr>
            <a:spLocks noGrp="1"/>
          </p:cNvSpPr>
          <p:nvPr>
            <p:ph type="title"/>
          </p:nvPr>
        </p:nvSpPr>
        <p:spPr>
          <a:xfrm>
            <a:off x="2558180" y="881883"/>
            <a:ext cx="7519669" cy="1714402"/>
          </a:xfrm>
        </p:spPr>
        <p:txBody>
          <a:bodyPr>
            <a:normAutofit fontScale="90000"/>
          </a:bodyPr>
          <a:lstStyle/>
          <a:p>
            <a:pPr algn="ctr"/>
            <a:r>
              <a:rPr lang="en-GB" b="1" dirty="0">
                <a:solidFill>
                  <a:schemeClr val="tx1"/>
                </a:solidFill>
                <a:latin typeface="Constantia" panose="02030602050306030303" pitchFamily="18" charset="0"/>
              </a:rPr>
              <a:t>STRATEGIES FOR MITIGATING BRAIN </a:t>
            </a:r>
            <a:r>
              <a:rPr lang="en-GB" b="1" dirty="0">
                <a:solidFill>
                  <a:srgbClr val="FF0000"/>
                </a:solidFill>
                <a:latin typeface="Constantia" panose="02030602050306030303" pitchFamily="18" charset="0"/>
              </a:rPr>
              <a:t>DRAIN</a:t>
            </a:r>
            <a:r>
              <a:rPr lang="en-GB" b="1" dirty="0">
                <a:solidFill>
                  <a:schemeClr val="tx1"/>
                </a:solidFill>
                <a:latin typeface="Constantia" panose="02030602050306030303" pitchFamily="18" charset="0"/>
              </a:rPr>
              <a:t>:</a:t>
            </a:r>
            <a:br>
              <a:rPr lang="en-GB" b="1" dirty="0">
                <a:solidFill>
                  <a:schemeClr val="tx1"/>
                </a:solidFill>
                <a:latin typeface="Constantia" panose="02030602050306030303" pitchFamily="18" charset="0"/>
              </a:rPr>
            </a:br>
            <a:endParaRPr lang="en-GB" b="1" dirty="0">
              <a:solidFill>
                <a:schemeClr val="tx1"/>
              </a:solidFill>
              <a:latin typeface="Constantia" panose="02030602050306030303" pitchFamily="18" charset="0"/>
            </a:endParaRPr>
          </a:p>
        </p:txBody>
      </p:sp>
      <p:sp>
        <p:nvSpPr>
          <p:cNvPr id="3" name="Content Placeholder 2">
            <a:extLst>
              <a:ext uri="{FF2B5EF4-FFF2-40B4-BE49-F238E27FC236}">
                <a16:creationId xmlns="" xmlns:a16="http://schemas.microsoft.com/office/drawing/2014/main" id="{6D5AA720-1BB3-990D-8F27-A4C504BA1C9E}"/>
              </a:ext>
            </a:extLst>
          </p:cNvPr>
          <p:cNvSpPr>
            <a:spLocks noGrp="1"/>
          </p:cNvSpPr>
          <p:nvPr>
            <p:ph idx="1"/>
          </p:nvPr>
        </p:nvSpPr>
        <p:spPr>
          <a:xfrm>
            <a:off x="1825098" y="2172188"/>
            <a:ext cx="8946541" cy="4195481"/>
          </a:xfrm>
        </p:spPr>
        <p:txBody>
          <a:bodyPr>
            <a:normAutofit/>
          </a:bodyPr>
          <a:lstStyle/>
          <a:p>
            <a:r>
              <a:rPr lang="en-GB" sz="2800" b="1" dirty="0">
                <a:latin typeface="Constantia" panose="02030602050306030303" pitchFamily="18" charset="0"/>
              </a:rPr>
              <a:t>Discourage citizens from leaving in the first place, by giving them reasons to stay, such as:</a:t>
            </a:r>
          </a:p>
          <a:p>
            <a:r>
              <a:rPr lang="en-GB" sz="2800" b="1" dirty="0">
                <a:latin typeface="Constantia" panose="02030602050306030303" pitchFamily="18" charset="0"/>
              </a:rPr>
              <a:t>Economic Opportunities</a:t>
            </a:r>
          </a:p>
          <a:p>
            <a:r>
              <a:rPr lang="en-GB" sz="2800" b="1" dirty="0">
                <a:latin typeface="Constantia" panose="02030602050306030303" pitchFamily="18" charset="0"/>
              </a:rPr>
              <a:t>Better environment</a:t>
            </a:r>
          </a:p>
          <a:p>
            <a:r>
              <a:rPr lang="en-GB" sz="2800" b="1" dirty="0">
                <a:latin typeface="Constantia" panose="02030602050306030303" pitchFamily="18" charset="0"/>
              </a:rPr>
              <a:t>Stable living Standards</a:t>
            </a:r>
          </a:p>
          <a:p>
            <a:r>
              <a:rPr lang="en-GB" sz="2800" b="1" dirty="0">
                <a:latin typeface="Constantia" panose="02030602050306030303" pitchFamily="18" charset="0"/>
              </a:rPr>
              <a:t>Security (physical, political, social, environmental).</a:t>
            </a:r>
          </a:p>
          <a:p>
            <a:r>
              <a:rPr lang="en-GB" sz="2800" b="1" dirty="0">
                <a:latin typeface="Constantia" panose="02030602050306030303" pitchFamily="18" charset="0"/>
              </a:rPr>
              <a:t>Good governance</a:t>
            </a:r>
          </a:p>
          <a:p>
            <a:endParaRPr lang="en-GB" sz="2800" b="1" dirty="0">
              <a:latin typeface="Constantia" panose="02030602050306030303" pitchFamily="18" charset="0"/>
            </a:endParaRPr>
          </a:p>
        </p:txBody>
      </p:sp>
      <p:sp>
        <p:nvSpPr>
          <p:cNvPr id="4" name="Slide Number Placeholder 3">
            <a:extLst>
              <a:ext uri="{FF2B5EF4-FFF2-40B4-BE49-F238E27FC236}">
                <a16:creationId xmlns="" xmlns:a16="http://schemas.microsoft.com/office/drawing/2014/main" id="{16C268A7-3430-CD52-42D4-7D49285D162F}"/>
              </a:ext>
            </a:extLst>
          </p:cNvPr>
          <p:cNvSpPr>
            <a:spLocks noGrp="1"/>
          </p:cNvSpPr>
          <p:nvPr>
            <p:ph type="sldNum" sz="quarter" idx="12"/>
          </p:nvPr>
        </p:nvSpPr>
        <p:spPr/>
        <p:txBody>
          <a:bodyPr/>
          <a:lstStyle/>
          <a:p>
            <a:fld id="{407400A6-8527-4CF1-9039-E51BFA4A627E}" type="slidenum">
              <a:rPr lang="x-none" smtClean="0"/>
              <a:t>13</a:t>
            </a:fld>
            <a:endParaRPr lang="x-none"/>
          </a:p>
        </p:txBody>
      </p:sp>
      <p:pic>
        <p:nvPicPr>
          <p:cNvPr id="5" name="Picture 2" descr="Nigerians in Diaspora Commission">
            <a:extLst>
              <a:ext uri="{FF2B5EF4-FFF2-40B4-BE49-F238E27FC236}">
                <a16:creationId xmlns="" xmlns:a16="http://schemas.microsoft.com/office/drawing/2014/main" id="{2F271E2A-CEF5-4B65-9C64-4153D46C99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6796" y="5612765"/>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0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30AE50-1D02-05EE-9C68-D76B0CA1D6EE}"/>
              </a:ext>
            </a:extLst>
          </p:cNvPr>
          <p:cNvSpPr>
            <a:spLocks noGrp="1"/>
          </p:cNvSpPr>
          <p:nvPr>
            <p:ph type="title"/>
          </p:nvPr>
        </p:nvSpPr>
        <p:spPr>
          <a:xfrm>
            <a:off x="2928730" y="609600"/>
            <a:ext cx="7122104" cy="1243647"/>
          </a:xfrm>
        </p:spPr>
        <p:txBody>
          <a:bodyPr/>
          <a:lstStyle/>
          <a:p>
            <a:pPr algn="ctr"/>
            <a:r>
              <a:rPr lang="en-GB" b="1" u="sng" dirty="0">
                <a:solidFill>
                  <a:schemeClr val="tx1"/>
                </a:solidFill>
                <a:latin typeface="Constantia" panose="02030602050306030303" pitchFamily="18" charset="0"/>
              </a:rPr>
              <a:t>WHAT IS BRAIN </a:t>
            </a:r>
            <a:r>
              <a:rPr lang="en-GB" b="1" u="sng" dirty="0">
                <a:solidFill>
                  <a:srgbClr val="54D331"/>
                </a:solidFill>
                <a:latin typeface="Constantia" panose="02030602050306030303" pitchFamily="18" charset="0"/>
              </a:rPr>
              <a:t>GAIN</a:t>
            </a:r>
            <a:r>
              <a:rPr lang="en-GB" b="1" u="sng" dirty="0">
                <a:solidFill>
                  <a:schemeClr val="tx1"/>
                </a:solidFill>
                <a:latin typeface="Constantia" panose="02030602050306030303" pitchFamily="18" charset="0"/>
              </a:rPr>
              <a:t>?</a:t>
            </a:r>
          </a:p>
        </p:txBody>
      </p:sp>
      <p:sp>
        <p:nvSpPr>
          <p:cNvPr id="4" name="Slide Number Placeholder 3">
            <a:extLst>
              <a:ext uri="{FF2B5EF4-FFF2-40B4-BE49-F238E27FC236}">
                <a16:creationId xmlns="" xmlns:a16="http://schemas.microsoft.com/office/drawing/2014/main" id="{B01351E1-EE51-CFB0-FA5A-A09CCA7DAD08}"/>
              </a:ext>
            </a:extLst>
          </p:cNvPr>
          <p:cNvSpPr>
            <a:spLocks noGrp="1"/>
          </p:cNvSpPr>
          <p:nvPr>
            <p:ph type="sldNum" sz="quarter" idx="12"/>
          </p:nvPr>
        </p:nvSpPr>
        <p:spPr/>
        <p:txBody>
          <a:bodyPr/>
          <a:lstStyle/>
          <a:p>
            <a:fld id="{407400A6-8527-4CF1-9039-E51BFA4A627E}" type="slidenum">
              <a:rPr lang="x-none" smtClean="0"/>
              <a:t>14</a:t>
            </a:fld>
            <a:endParaRPr lang="x-none"/>
          </a:p>
        </p:txBody>
      </p:sp>
      <p:pic>
        <p:nvPicPr>
          <p:cNvPr id="8" name="Picture 2" descr="Nigerians in Diaspora Commission">
            <a:extLst>
              <a:ext uri="{FF2B5EF4-FFF2-40B4-BE49-F238E27FC236}">
                <a16:creationId xmlns="" xmlns:a16="http://schemas.microsoft.com/office/drawing/2014/main" id="{DD9BEF88-88A5-D101-1FC1-E8BEC0D532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42271" y="5691222"/>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87F10D8A-FE9C-5CD1-E3E3-A608AD43708A}"/>
              </a:ext>
            </a:extLst>
          </p:cNvPr>
          <p:cNvSpPr txBox="1"/>
          <p:nvPr/>
        </p:nvSpPr>
        <p:spPr>
          <a:xfrm>
            <a:off x="1378227" y="1877694"/>
            <a:ext cx="8812696" cy="3970318"/>
          </a:xfrm>
          <a:prstGeom prst="rect">
            <a:avLst/>
          </a:prstGeom>
          <a:noFill/>
        </p:spPr>
        <p:txBody>
          <a:bodyPr wrap="square">
            <a:spAutoFit/>
          </a:bodyPr>
          <a:lstStyle/>
          <a:p>
            <a:r>
              <a:rPr lang="en-GB" sz="2800" b="1" dirty="0">
                <a:solidFill>
                  <a:srgbClr val="F1AC3D"/>
                </a:solidFill>
                <a:latin typeface="Constantia" panose="02030602050306030303" pitchFamily="18" charset="0"/>
              </a:rPr>
              <a:t>Brain gain refers to the benefits gained from the immigration of skilled individuals into a country</a:t>
            </a:r>
            <a:r>
              <a:rPr lang="en-GB" sz="2800" b="1" dirty="0">
                <a:latin typeface="Constantia" panose="02030602050306030303" pitchFamily="18" charset="0"/>
              </a:rPr>
              <a:t>.</a:t>
            </a:r>
          </a:p>
          <a:p>
            <a:endParaRPr lang="en-GB" sz="2800" b="1" dirty="0">
              <a:latin typeface="Constantia" panose="02030602050306030303" pitchFamily="18" charset="0"/>
            </a:endParaRPr>
          </a:p>
          <a:p>
            <a:r>
              <a:rPr lang="en-GB" sz="2800" b="1" dirty="0">
                <a:latin typeface="Constantia" panose="02030602050306030303" pitchFamily="18" charset="0"/>
              </a:rPr>
              <a:t>The receiving country gains in terms of:</a:t>
            </a:r>
          </a:p>
          <a:p>
            <a:pPr marL="571500" indent="-571500">
              <a:buFontTx/>
              <a:buChar char="-"/>
            </a:pPr>
            <a:r>
              <a:rPr lang="en-GB" sz="2800" b="1" dirty="0">
                <a:latin typeface="Constantia" panose="02030602050306030303" pitchFamily="18" charset="0"/>
              </a:rPr>
              <a:t>Knowledge</a:t>
            </a:r>
          </a:p>
          <a:p>
            <a:pPr marL="571500" indent="-571500">
              <a:buFontTx/>
              <a:buChar char="-"/>
            </a:pPr>
            <a:r>
              <a:rPr lang="en-GB" sz="2800" b="1" dirty="0">
                <a:latin typeface="Constantia" panose="02030602050306030303" pitchFamily="18" charset="0"/>
              </a:rPr>
              <a:t>Skilled Personnel/manpower</a:t>
            </a:r>
          </a:p>
          <a:p>
            <a:pPr marL="571500" indent="-571500">
              <a:buFontTx/>
              <a:buChar char="-"/>
            </a:pPr>
            <a:r>
              <a:rPr lang="en-GB" sz="2800" b="1" dirty="0">
                <a:latin typeface="Constantia" panose="02030602050306030303" pitchFamily="18" charset="0"/>
              </a:rPr>
              <a:t>Diversity (culture and ideas)</a:t>
            </a:r>
          </a:p>
          <a:p>
            <a:pPr marL="571500" indent="-571500">
              <a:buFontTx/>
              <a:buChar char="-"/>
            </a:pPr>
            <a:r>
              <a:rPr lang="en-GB" sz="2800" b="1" dirty="0">
                <a:latin typeface="Constantia" panose="02030602050306030303" pitchFamily="18" charset="0"/>
              </a:rPr>
              <a:t>Economic growth</a:t>
            </a:r>
          </a:p>
          <a:p>
            <a:pPr marL="571500" indent="-571500">
              <a:buFontTx/>
              <a:buChar char="-"/>
            </a:pPr>
            <a:r>
              <a:rPr lang="en-GB" sz="2800" b="1" dirty="0">
                <a:latin typeface="Constantia" panose="02030602050306030303" pitchFamily="18" charset="0"/>
              </a:rPr>
              <a:t>Accelerated development</a:t>
            </a:r>
          </a:p>
        </p:txBody>
      </p:sp>
    </p:spTree>
    <p:extLst>
      <p:ext uri="{BB962C8B-B14F-4D97-AF65-F5344CB8AC3E}">
        <p14:creationId xmlns:p14="http://schemas.microsoft.com/office/powerpoint/2010/main" val="280888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200BF470-BFBE-966F-3EAE-31057ECC261F}"/>
              </a:ext>
            </a:extLst>
          </p:cNvPr>
          <p:cNvGraphicFramePr>
            <a:graphicFrameLocks noGrp="1"/>
          </p:cNvGraphicFramePr>
          <p:nvPr>
            <p:ph idx="1"/>
            <p:extLst>
              <p:ext uri="{D42A27DB-BD31-4B8C-83A1-F6EECF244321}">
                <p14:modId xmlns:p14="http://schemas.microsoft.com/office/powerpoint/2010/main" val="628695416"/>
              </p:ext>
            </p:extLst>
          </p:nvPr>
        </p:nvGraphicFramePr>
        <p:xfrm>
          <a:off x="6411556" y="2260945"/>
          <a:ext cx="5561771" cy="403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 xmlns:a16="http://schemas.microsoft.com/office/drawing/2014/main" id="{CED4E46E-27A2-5A22-B046-6DC167CCD26E}"/>
              </a:ext>
            </a:extLst>
          </p:cNvPr>
          <p:cNvSpPr>
            <a:spLocks noGrp="1"/>
          </p:cNvSpPr>
          <p:nvPr>
            <p:ph type="sldNum" sz="quarter" idx="12"/>
          </p:nvPr>
        </p:nvSpPr>
        <p:spPr/>
        <p:txBody>
          <a:bodyPr/>
          <a:lstStyle/>
          <a:p>
            <a:fld id="{407400A6-8527-4CF1-9039-E51BFA4A627E}" type="slidenum">
              <a:rPr lang="x-none" smtClean="0"/>
              <a:t>15</a:t>
            </a:fld>
            <a:endParaRPr lang="x-none"/>
          </a:p>
        </p:txBody>
      </p:sp>
      <p:pic>
        <p:nvPicPr>
          <p:cNvPr id="6" name="Picture 2" descr="Nigerians in Diaspora Commission">
            <a:extLst>
              <a:ext uri="{FF2B5EF4-FFF2-40B4-BE49-F238E27FC236}">
                <a16:creationId xmlns="" xmlns:a16="http://schemas.microsoft.com/office/drawing/2014/main" id="{7D276F10-7EAE-ACEC-0164-99627DADB21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0338" y="152870"/>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7" name="Smiley Face 6">
            <a:extLst>
              <a:ext uri="{FF2B5EF4-FFF2-40B4-BE49-F238E27FC236}">
                <a16:creationId xmlns="" xmlns:a16="http://schemas.microsoft.com/office/drawing/2014/main" id="{EA89B887-AF02-FC4B-5254-206F68FA5D9D}"/>
              </a:ext>
            </a:extLst>
          </p:cNvPr>
          <p:cNvSpPr/>
          <p:nvPr/>
        </p:nvSpPr>
        <p:spPr>
          <a:xfrm>
            <a:off x="8308200" y="3861187"/>
            <a:ext cx="371060" cy="37106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 xmlns:a16="http://schemas.microsoft.com/office/drawing/2014/main" id="{C5601E94-E1A3-CB6E-3FEF-F7BAE2F17FE5}"/>
              </a:ext>
            </a:extLst>
          </p:cNvPr>
          <p:cNvSpPr txBox="1">
            <a:spLocks/>
          </p:cNvSpPr>
          <p:nvPr/>
        </p:nvSpPr>
        <p:spPr>
          <a:xfrm>
            <a:off x="128953" y="1399578"/>
            <a:ext cx="6979615" cy="16916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onstantia" pitchFamily="18" charset="0"/>
              </a:rPr>
              <a:t> </a:t>
            </a:r>
            <a:r>
              <a:rPr lang="en-GB" sz="4000" b="1" cap="all" dirty="0">
                <a:solidFill>
                  <a:schemeClr val="tx1"/>
                </a:solidFill>
                <a:latin typeface="Constantia" pitchFamily="18" charset="0"/>
              </a:rPr>
              <a:t>BRAIN </a:t>
            </a:r>
            <a:r>
              <a:rPr lang="en-GB" sz="4000" b="1" cap="all" dirty="0">
                <a:solidFill>
                  <a:srgbClr val="FFFF00"/>
                </a:solidFill>
                <a:latin typeface="Constantia" pitchFamily="18" charset="0"/>
              </a:rPr>
              <a:t>CIRCULATION</a:t>
            </a:r>
          </a:p>
        </p:txBody>
      </p:sp>
      <p:sp>
        <p:nvSpPr>
          <p:cNvPr id="10" name="TextBox 9">
            <a:extLst>
              <a:ext uri="{FF2B5EF4-FFF2-40B4-BE49-F238E27FC236}">
                <a16:creationId xmlns="" xmlns:a16="http://schemas.microsoft.com/office/drawing/2014/main" id="{DF1A7005-D040-2FC3-A566-8DAFE4C9370D}"/>
              </a:ext>
            </a:extLst>
          </p:cNvPr>
          <p:cNvSpPr txBox="1"/>
          <p:nvPr/>
        </p:nvSpPr>
        <p:spPr>
          <a:xfrm>
            <a:off x="390190" y="2142790"/>
            <a:ext cx="6116118" cy="4154984"/>
          </a:xfrm>
          <a:prstGeom prst="rect">
            <a:avLst/>
          </a:prstGeom>
          <a:noFill/>
        </p:spPr>
        <p:txBody>
          <a:bodyPr wrap="square">
            <a:spAutoFit/>
          </a:bodyPr>
          <a:lstStyle/>
          <a:p>
            <a:r>
              <a:rPr lang="en-GB" sz="2400" b="1" dirty="0">
                <a:solidFill>
                  <a:srgbClr val="FFFF00"/>
                </a:solidFill>
                <a:latin typeface="Constantia" panose="02030602050306030303" pitchFamily="18" charset="0"/>
              </a:rPr>
              <a:t>Brain-circulation is a phenomenon typical of the modern era in which professionals migrate looking for work in different markets. This phenomenon is no longer seen as a loss, as is the case of brain-drain, but quite the opposite -the moving of intellectual resources can serve as a source of benefits for all the countries participating in the exchange (the ones which the experts are leaving and those they are coming to).</a:t>
            </a:r>
          </a:p>
        </p:txBody>
      </p:sp>
      <p:cxnSp>
        <p:nvCxnSpPr>
          <p:cNvPr id="14" name="Straight Arrow Connector 13">
            <a:extLst>
              <a:ext uri="{FF2B5EF4-FFF2-40B4-BE49-F238E27FC236}">
                <a16:creationId xmlns="" xmlns:a16="http://schemas.microsoft.com/office/drawing/2014/main" id="{DCAC6A2A-0D70-1F57-3132-B19FE7FCABDB}"/>
              </a:ext>
            </a:extLst>
          </p:cNvPr>
          <p:cNvCxnSpPr>
            <a:cxnSpLocks/>
          </p:cNvCxnSpPr>
          <p:nvPr/>
        </p:nvCxnSpPr>
        <p:spPr>
          <a:xfrm flipH="1">
            <a:off x="5194852" y="4094920"/>
            <a:ext cx="3113348"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18" name="Title 1">
            <a:extLst>
              <a:ext uri="{FF2B5EF4-FFF2-40B4-BE49-F238E27FC236}">
                <a16:creationId xmlns="" xmlns:a16="http://schemas.microsoft.com/office/drawing/2014/main" id="{278B8980-4E25-F1A8-130F-C28DB5847DCB}"/>
              </a:ext>
            </a:extLst>
          </p:cNvPr>
          <p:cNvSpPr txBox="1">
            <a:spLocks/>
          </p:cNvSpPr>
          <p:nvPr/>
        </p:nvSpPr>
        <p:spPr>
          <a:xfrm>
            <a:off x="4253948" y="6366996"/>
            <a:ext cx="7156174" cy="405761"/>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a:latin typeface="Constantia" pitchFamily="18" charset="0"/>
              </a:rPr>
              <a:t>  Lets </a:t>
            </a:r>
            <a:r>
              <a:rPr lang="en-GB" sz="4000" b="1" dirty="0">
                <a:latin typeface="Constantia" pitchFamily="18" charset="0"/>
              </a:rPr>
              <a:t>turn Brain </a:t>
            </a:r>
            <a:r>
              <a:rPr lang="en-GB" sz="4000" b="1" dirty="0">
                <a:solidFill>
                  <a:srgbClr val="FF0000"/>
                </a:solidFill>
                <a:latin typeface="Constantia" pitchFamily="18" charset="0"/>
              </a:rPr>
              <a:t>Drain</a:t>
            </a:r>
            <a:r>
              <a:rPr lang="en-GB" sz="4000" b="1" dirty="0">
                <a:latin typeface="Constantia" pitchFamily="18" charset="0"/>
              </a:rPr>
              <a:t> to a WIN-WIN phenomena</a:t>
            </a:r>
            <a:endParaRPr lang="en-GB" sz="4000" b="1" cap="all" dirty="0">
              <a:solidFill>
                <a:srgbClr val="FFFF00"/>
              </a:solidFill>
              <a:latin typeface="Constantia" pitchFamily="18" charset="0"/>
            </a:endParaRPr>
          </a:p>
        </p:txBody>
      </p:sp>
      <p:sp>
        <p:nvSpPr>
          <p:cNvPr id="19" name="Smiley Face 18">
            <a:extLst>
              <a:ext uri="{FF2B5EF4-FFF2-40B4-BE49-F238E27FC236}">
                <a16:creationId xmlns="" xmlns:a16="http://schemas.microsoft.com/office/drawing/2014/main" id="{BA5386AD-368D-B196-9312-4EA5A36227FB}"/>
              </a:ext>
            </a:extLst>
          </p:cNvPr>
          <p:cNvSpPr/>
          <p:nvPr/>
        </p:nvSpPr>
        <p:spPr>
          <a:xfrm>
            <a:off x="4373217" y="6336144"/>
            <a:ext cx="371060" cy="37106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038492" y="3266175"/>
            <a:ext cx="1207477" cy="954107"/>
          </a:xfrm>
          <a:prstGeom prst="rect">
            <a:avLst/>
          </a:prstGeom>
          <a:noFill/>
        </p:spPr>
        <p:txBody>
          <a:bodyPr wrap="square" rtlCol="0">
            <a:spAutoFit/>
          </a:bodyPr>
          <a:lstStyle/>
          <a:p>
            <a:r>
              <a:rPr lang="en-US" sz="2800" b="1" dirty="0" smtClean="0"/>
              <a:t>BAIN</a:t>
            </a:r>
          </a:p>
          <a:p>
            <a:r>
              <a:rPr lang="en-US" sz="2800" b="1" dirty="0" smtClean="0"/>
              <a:t>GAIN</a:t>
            </a:r>
            <a:endParaRPr lang="en-US" sz="2800" b="1" dirty="0"/>
          </a:p>
        </p:txBody>
      </p:sp>
      <p:sp>
        <p:nvSpPr>
          <p:cNvPr id="3" name="TextBox 2"/>
          <p:cNvSpPr txBox="1"/>
          <p:nvPr/>
        </p:nvSpPr>
        <p:spPr>
          <a:xfrm>
            <a:off x="7343031" y="4727531"/>
            <a:ext cx="2207508" cy="1200329"/>
          </a:xfrm>
          <a:prstGeom prst="rect">
            <a:avLst/>
          </a:prstGeom>
          <a:noFill/>
        </p:spPr>
        <p:txBody>
          <a:bodyPr wrap="square" rtlCol="0">
            <a:spAutoFit/>
          </a:bodyPr>
          <a:lstStyle/>
          <a:p>
            <a:pPr lvl="0"/>
            <a:r>
              <a:rPr lang="en-GB" sz="2400" b="1" dirty="0"/>
              <a:t>BRAIN </a:t>
            </a:r>
            <a:endParaRPr lang="en-GB" sz="2400" b="1" dirty="0" smtClean="0"/>
          </a:p>
          <a:p>
            <a:pPr lvl="0"/>
            <a:r>
              <a:rPr lang="en-GB" sz="2400" b="1" dirty="0" smtClean="0"/>
              <a:t>CIRCULATION</a:t>
            </a:r>
            <a:endParaRPr lang="en-GB" sz="2400" b="1" dirty="0"/>
          </a:p>
          <a:p>
            <a:endParaRPr lang="en-US" sz="2400" dirty="0"/>
          </a:p>
        </p:txBody>
      </p:sp>
    </p:spTree>
    <p:extLst>
      <p:ext uri="{BB962C8B-B14F-4D97-AF65-F5344CB8AC3E}">
        <p14:creationId xmlns:p14="http://schemas.microsoft.com/office/powerpoint/2010/main" val="3348234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ACE7BD3-33C8-1118-EA41-441CFFE45535}"/>
              </a:ext>
            </a:extLst>
          </p:cNvPr>
          <p:cNvSpPr txBox="1">
            <a:spLocks noGrp="1"/>
          </p:cNvSpPr>
          <p:nvPr>
            <p:ph type="title"/>
          </p:nvPr>
        </p:nvSpPr>
        <p:spPr>
          <a:xfrm>
            <a:off x="1700041" y="1404588"/>
            <a:ext cx="7783731" cy="14001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b="1" dirty="0">
                <a:latin typeface="Constantia" pitchFamily="18" charset="0"/>
              </a:rPr>
              <a:t> </a:t>
            </a:r>
            <a:r>
              <a:rPr lang="en-GB" sz="4400" b="1" cap="all" dirty="0">
                <a:solidFill>
                  <a:schemeClr val="tx1"/>
                </a:solidFill>
                <a:latin typeface="Constantia" pitchFamily="18" charset="0"/>
              </a:rPr>
              <a:t>BRAIN </a:t>
            </a:r>
            <a:r>
              <a:rPr lang="en-GB" sz="4400" b="1" cap="all" dirty="0">
                <a:solidFill>
                  <a:srgbClr val="FFFF00"/>
                </a:solidFill>
                <a:latin typeface="Constantia" pitchFamily="18" charset="0"/>
              </a:rPr>
              <a:t>CIRCULATION</a:t>
            </a:r>
          </a:p>
        </p:txBody>
      </p:sp>
      <p:sp>
        <p:nvSpPr>
          <p:cNvPr id="3" name="Content Placeholder 2">
            <a:extLst>
              <a:ext uri="{FF2B5EF4-FFF2-40B4-BE49-F238E27FC236}">
                <a16:creationId xmlns="" xmlns:a16="http://schemas.microsoft.com/office/drawing/2014/main" id="{76B36494-E629-970A-C0D0-87A7ACB5E0C0}"/>
              </a:ext>
            </a:extLst>
          </p:cNvPr>
          <p:cNvSpPr>
            <a:spLocks noGrp="1"/>
          </p:cNvSpPr>
          <p:nvPr>
            <p:ph idx="1"/>
          </p:nvPr>
        </p:nvSpPr>
        <p:spPr>
          <a:xfrm>
            <a:off x="1188974" y="2189519"/>
            <a:ext cx="10569271" cy="3320328"/>
          </a:xfrm>
        </p:spPr>
        <p:txBody>
          <a:bodyPr>
            <a:normAutofit/>
          </a:bodyPr>
          <a:lstStyle/>
          <a:p>
            <a:pPr marL="0" indent="0">
              <a:buNone/>
            </a:pPr>
            <a:r>
              <a:rPr lang="en-GB" sz="2800" b="1" dirty="0">
                <a:latin typeface="Constantia" panose="02030602050306030303" pitchFamily="18" charset="0"/>
              </a:rPr>
              <a:t>Encouraged by:</a:t>
            </a:r>
          </a:p>
          <a:p>
            <a:r>
              <a:rPr lang="en-GB" sz="2800" b="1" dirty="0">
                <a:latin typeface="Constantia" panose="02030602050306030303" pitchFamily="18" charset="0"/>
              </a:rPr>
              <a:t>Globalisation: Countries are interdependent</a:t>
            </a:r>
          </a:p>
          <a:p>
            <a:r>
              <a:rPr lang="en-GB" sz="2800" b="1" dirty="0">
                <a:latin typeface="Constantia" panose="02030602050306030303" pitchFamily="18" charset="0"/>
              </a:rPr>
              <a:t>Reduction in migration barriers</a:t>
            </a:r>
          </a:p>
          <a:p>
            <a:r>
              <a:rPr lang="en-GB" sz="2800" b="1" dirty="0">
                <a:latin typeface="Constantia" panose="02030602050306030303" pitchFamily="18" charset="0"/>
              </a:rPr>
              <a:t>Dual citizenship phenomena</a:t>
            </a:r>
          </a:p>
          <a:p>
            <a:r>
              <a:rPr lang="en-GB" sz="2800" b="1" dirty="0">
                <a:latin typeface="Constantia" panose="02030602050306030303" pitchFamily="18" charset="0"/>
              </a:rPr>
              <a:t>Emergence of careers without borders (global </a:t>
            </a:r>
            <a:r>
              <a:rPr lang="en-GB" sz="2800" b="1" dirty="0" smtClean="0">
                <a:latin typeface="Constantia" panose="02030602050306030303" pitchFamily="18" charset="0"/>
              </a:rPr>
              <a:t>best practices</a:t>
            </a:r>
            <a:r>
              <a:rPr lang="en-GB" sz="2800" b="1" dirty="0">
                <a:latin typeface="Constantia" panose="02030602050306030303" pitchFamily="18" charset="0"/>
              </a:rPr>
              <a:t>)</a:t>
            </a:r>
          </a:p>
          <a:p>
            <a:r>
              <a:rPr lang="en-GB" sz="2800" b="1" dirty="0">
                <a:latin typeface="Constantia" panose="02030602050306030303" pitchFamily="18" charset="0"/>
              </a:rPr>
              <a:t>Fundamental human rights of positive migration.</a:t>
            </a:r>
          </a:p>
        </p:txBody>
      </p:sp>
      <p:sp>
        <p:nvSpPr>
          <p:cNvPr id="4" name="Slide Number Placeholder 3">
            <a:extLst>
              <a:ext uri="{FF2B5EF4-FFF2-40B4-BE49-F238E27FC236}">
                <a16:creationId xmlns="" xmlns:a16="http://schemas.microsoft.com/office/drawing/2014/main" id="{76B63A2E-187A-CC11-343B-39967083F94A}"/>
              </a:ext>
            </a:extLst>
          </p:cNvPr>
          <p:cNvSpPr>
            <a:spLocks noGrp="1"/>
          </p:cNvSpPr>
          <p:nvPr>
            <p:ph type="sldNum" sz="quarter" idx="12"/>
          </p:nvPr>
        </p:nvSpPr>
        <p:spPr/>
        <p:txBody>
          <a:bodyPr/>
          <a:lstStyle/>
          <a:p>
            <a:fld id="{407400A6-8527-4CF1-9039-E51BFA4A627E}" type="slidenum">
              <a:rPr lang="x-none" smtClean="0"/>
              <a:t>16</a:t>
            </a:fld>
            <a:endParaRPr lang="x-none"/>
          </a:p>
        </p:txBody>
      </p:sp>
      <p:pic>
        <p:nvPicPr>
          <p:cNvPr id="6" name="Picture 2" descr="Nigerians in Diaspora Commission">
            <a:extLst>
              <a:ext uri="{FF2B5EF4-FFF2-40B4-BE49-F238E27FC236}">
                <a16:creationId xmlns="" xmlns:a16="http://schemas.microsoft.com/office/drawing/2014/main" id="{7EE85FE3-B029-109D-3F72-9CC1FE044D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863" y="5707450"/>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11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F7898B9-8D7A-4E0B-98F8-6E1D57093204}"/>
              </a:ext>
            </a:extLst>
          </p:cNvPr>
          <p:cNvSpPr>
            <a:spLocks noGrp="1"/>
          </p:cNvSpPr>
          <p:nvPr>
            <p:ph type="title"/>
          </p:nvPr>
        </p:nvSpPr>
        <p:spPr>
          <a:xfrm>
            <a:off x="3074504" y="677944"/>
            <a:ext cx="6976330" cy="1400530"/>
          </a:xfrm>
        </p:spPr>
        <p:txBody>
          <a:bodyPr>
            <a:normAutofit/>
          </a:bodyPr>
          <a:lstStyle/>
          <a:p>
            <a:pPr algn="ctr"/>
            <a:r>
              <a:rPr lang="en-GB" sz="4400" b="1" cap="all" dirty="0">
                <a:solidFill>
                  <a:srgbClr val="F1AC3D"/>
                </a:solidFill>
                <a:latin typeface="Constantia" pitchFamily="18" charset="0"/>
              </a:rPr>
              <a:t>Who is a Diaspora?</a:t>
            </a:r>
          </a:p>
        </p:txBody>
      </p:sp>
      <p:sp>
        <p:nvSpPr>
          <p:cNvPr id="9" name="Content Placeholder 2">
            <a:extLst>
              <a:ext uri="{FF2B5EF4-FFF2-40B4-BE49-F238E27FC236}">
                <a16:creationId xmlns="" xmlns:a16="http://schemas.microsoft.com/office/drawing/2014/main" id="{381C9780-4A30-3AE1-1A9A-FD1122F7C4C0}"/>
              </a:ext>
            </a:extLst>
          </p:cNvPr>
          <p:cNvSpPr>
            <a:spLocks noGrp="1"/>
          </p:cNvSpPr>
          <p:nvPr>
            <p:ph idx="1"/>
          </p:nvPr>
        </p:nvSpPr>
        <p:spPr>
          <a:xfrm>
            <a:off x="3170837" y="1712684"/>
            <a:ext cx="7954364" cy="4289531"/>
          </a:xfrm>
        </p:spPr>
        <p:txBody>
          <a:bodyPr anchor="ctr">
            <a:noAutofit/>
          </a:bodyPr>
          <a:lstStyle/>
          <a:p>
            <a:pPr marL="0" indent="0" algn="just">
              <a:buNone/>
            </a:pPr>
            <a:endParaRPr lang="en-US" sz="2400" b="1" u="sng" dirty="0"/>
          </a:p>
          <a:p>
            <a:pPr>
              <a:spcBef>
                <a:spcPts val="0"/>
              </a:spcBef>
            </a:pPr>
            <a:r>
              <a:rPr lang="en-US" sz="2400" b="1" dirty="0">
                <a:latin typeface="Constantia" panose="02030602050306030303" pitchFamily="18" charset="0"/>
              </a:rPr>
              <a:t>A Diaspora is somebody who legitimately and legally lives outside his country (country of origin), for more than one year continuously, and has a sustainable means of income and an address in the country of stay (host country). They by implication, are ambassadors-at-large of their country of origin by presence, comportment and character. </a:t>
            </a:r>
          </a:p>
          <a:p>
            <a:pPr marL="0" indent="0">
              <a:spcBef>
                <a:spcPts val="0"/>
              </a:spcBef>
              <a:buNone/>
            </a:pPr>
            <a:endParaRPr lang="en-US" sz="2400" b="1" dirty="0">
              <a:latin typeface="Constantia" panose="02030602050306030303" pitchFamily="18" charset="0"/>
            </a:endParaRPr>
          </a:p>
          <a:p>
            <a:pPr>
              <a:spcBef>
                <a:spcPts val="0"/>
              </a:spcBef>
            </a:pPr>
            <a:r>
              <a:rPr lang="en-US" sz="2400" b="1" dirty="0">
                <a:latin typeface="Constantia" panose="02030602050306030303" pitchFamily="18" charset="0"/>
              </a:rPr>
              <a:t>The Diaspora phenomena is the product of legitimate migration</a:t>
            </a:r>
            <a:r>
              <a:rPr lang="en-US" sz="2400" b="1" dirty="0" smtClean="0">
                <a:latin typeface="Constantia" panose="02030602050306030303" pitchFamily="18" charset="0"/>
              </a:rPr>
              <a:t>.</a:t>
            </a:r>
          </a:p>
          <a:p>
            <a:pPr>
              <a:spcBef>
                <a:spcPts val="0"/>
              </a:spcBef>
            </a:pPr>
            <a:r>
              <a:rPr lang="en-US" sz="2400" b="1" dirty="0" smtClean="0">
                <a:latin typeface="Constantia" panose="02030602050306030303" pitchFamily="18" charset="0"/>
              </a:rPr>
              <a:t>Over 17million Nigerians in Diaspora.</a:t>
            </a:r>
            <a:endParaRPr lang="en-US" sz="2400" b="1" dirty="0">
              <a:latin typeface="Constantia" panose="02030602050306030303" pitchFamily="18" charset="0"/>
            </a:endParaRPr>
          </a:p>
          <a:p>
            <a:pPr marL="0" indent="0">
              <a:spcBef>
                <a:spcPts val="0"/>
              </a:spcBef>
              <a:buNone/>
            </a:pPr>
            <a:endParaRPr lang="en-US" sz="2400" b="1" dirty="0">
              <a:latin typeface="Constantia" panose="02030602050306030303" pitchFamily="18" charset="0"/>
            </a:endParaRPr>
          </a:p>
          <a:p>
            <a:pPr marL="0" indent="0" algn="just">
              <a:buNone/>
            </a:pPr>
            <a:endParaRPr lang="en-US" sz="2400" b="1" dirty="0">
              <a:solidFill>
                <a:schemeClr val="bg1"/>
              </a:solidFill>
            </a:endParaRPr>
          </a:p>
        </p:txBody>
      </p:sp>
      <p:sp>
        <p:nvSpPr>
          <p:cNvPr id="4" name="Slide Number Placeholder 3">
            <a:extLst>
              <a:ext uri="{FF2B5EF4-FFF2-40B4-BE49-F238E27FC236}">
                <a16:creationId xmlns="" xmlns:a16="http://schemas.microsoft.com/office/drawing/2014/main" id="{F4DBB560-07C5-4D3B-BE56-9069DBEE70C3}"/>
              </a:ext>
            </a:extLst>
          </p:cNvPr>
          <p:cNvSpPr>
            <a:spLocks noGrp="1"/>
          </p:cNvSpPr>
          <p:nvPr>
            <p:ph type="sldNum" sz="quarter" idx="12"/>
          </p:nvPr>
        </p:nvSpPr>
        <p:spPr/>
        <p:txBody>
          <a:bodyPr/>
          <a:lstStyle/>
          <a:p>
            <a:fld id="{407400A6-8527-4CF1-9039-E51BFA4A627E}" type="slidenum">
              <a:rPr lang="x-none" smtClean="0"/>
              <a:t>17</a:t>
            </a:fld>
            <a:endParaRPr lang="x-none"/>
          </a:p>
        </p:txBody>
      </p:sp>
      <p:pic>
        <p:nvPicPr>
          <p:cNvPr id="10" name="Picture 2" descr="Nigerians in Diaspora Commission">
            <a:extLst>
              <a:ext uri="{FF2B5EF4-FFF2-40B4-BE49-F238E27FC236}">
                <a16:creationId xmlns="" xmlns:a16="http://schemas.microsoft.com/office/drawing/2014/main" id="{24D28E83-C833-F9B2-02BE-D243CC2AA2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49505" y="5599249"/>
            <a:ext cx="2343003" cy="11143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892DBDE0-0AFA-6FBD-A05E-F905EA9A2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16" y="2822713"/>
            <a:ext cx="2900588" cy="2014330"/>
          </a:xfrm>
          <a:prstGeom prst="rect">
            <a:avLst/>
          </a:prstGeom>
        </p:spPr>
      </p:pic>
    </p:spTree>
    <p:extLst>
      <p:ext uri="{BB962C8B-B14F-4D97-AF65-F5344CB8AC3E}">
        <p14:creationId xmlns:p14="http://schemas.microsoft.com/office/powerpoint/2010/main" val="193427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8FC5C8A3-20DD-442B-AE27-670D162EEB54}"/>
              </a:ext>
            </a:extLst>
          </p:cNvPr>
          <p:cNvSpPr>
            <a:spLocks noGrp="1"/>
          </p:cNvSpPr>
          <p:nvPr>
            <p:ph type="title"/>
          </p:nvPr>
        </p:nvSpPr>
        <p:spPr>
          <a:xfrm>
            <a:off x="2997200" y="892817"/>
            <a:ext cx="6581472" cy="2128520"/>
          </a:xfrm>
        </p:spPr>
        <p:txBody>
          <a:bodyPr>
            <a:normAutofit/>
          </a:bodyPr>
          <a:lstStyle/>
          <a:p>
            <a:pPr algn="ctr"/>
            <a:r>
              <a:rPr lang="en-GB" sz="2800" b="1" u="sng" dirty="0">
                <a:latin typeface="Constantia" pitchFamily="18" charset="0"/>
              </a:rPr>
              <a:t> </a:t>
            </a:r>
            <a:r>
              <a:rPr lang="en-GB" sz="2800" b="1" u="sng" cap="all" dirty="0">
                <a:solidFill>
                  <a:schemeClr val="tx1"/>
                </a:solidFill>
                <a:latin typeface="Constantia" pitchFamily="18" charset="0"/>
              </a:rPr>
              <a:t>Strategies for harnessing Nigerians in Diaspora for </a:t>
            </a:r>
            <a:r>
              <a:rPr lang="en-GB" sz="2800" b="1" u="sng" dirty="0">
                <a:latin typeface="Constantia" pitchFamily="18" charset="0"/>
              </a:rPr>
              <a:t>HUMAN CAPITAL DEVELOPMENT</a:t>
            </a:r>
            <a:r>
              <a:rPr lang="en-GB" sz="2800" b="1" u="sng" cap="all" dirty="0">
                <a:solidFill>
                  <a:schemeClr val="tx1"/>
                </a:solidFill>
                <a:latin typeface="Constantia" pitchFamily="18" charset="0"/>
              </a:rPr>
              <a:t>.</a:t>
            </a:r>
          </a:p>
        </p:txBody>
      </p:sp>
      <p:sp>
        <p:nvSpPr>
          <p:cNvPr id="7" name="Content Placeholder 2">
            <a:extLst>
              <a:ext uri="{FF2B5EF4-FFF2-40B4-BE49-F238E27FC236}">
                <a16:creationId xmlns="" xmlns:a16="http://schemas.microsoft.com/office/drawing/2014/main" id="{185BD3D9-6272-4806-8BA4-82F17F6B802F}"/>
              </a:ext>
            </a:extLst>
          </p:cNvPr>
          <p:cNvSpPr>
            <a:spLocks noGrp="1"/>
          </p:cNvSpPr>
          <p:nvPr>
            <p:ph idx="1"/>
          </p:nvPr>
        </p:nvSpPr>
        <p:spPr>
          <a:xfrm>
            <a:off x="2179752" y="2631441"/>
            <a:ext cx="7643192" cy="3982720"/>
          </a:xfrm>
        </p:spPr>
        <p:txBody>
          <a:bodyPr>
            <a:normAutofit/>
          </a:bodyPr>
          <a:lstStyle/>
          <a:p>
            <a:pPr marL="0" indent="0">
              <a:buNone/>
            </a:pPr>
            <a:endParaRPr lang="en-GB" sz="1900" dirty="0"/>
          </a:p>
          <a:p>
            <a:pPr>
              <a:spcBef>
                <a:spcPts val="0"/>
              </a:spcBef>
            </a:pPr>
            <a:r>
              <a:rPr lang="en-GB" sz="1900" dirty="0">
                <a:solidFill>
                  <a:srgbClr val="F1AC3D"/>
                </a:solidFill>
                <a:latin typeface="Constantia" pitchFamily="18" charset="0"/>
              </a:rPr>
              <a:t>Engage with them (identify and know them); Diaspora Registration Portal – </a:t>
            </a:r>
            <a:r>
              <a:rPr lang="en-GB" sz="1900" dirty="0">
                <a:solidFill>
                  <a:srgbClr val="F1AC3D"/>
                </a:solidFill>
                <a:latin typeface="Constantia" pitchFamily="18" charset="0"/>
              </a:rPr>
              <a:t>www.nidcom.gov.ng</a:t>
            </a:r>
            <a:r>
              <a:rPr lang="en-GB" sz="1900" dirty="0">
                <a:solidFill>
                  <a:srgbClr val="F1AC3D"/>
                </a:solidFill>
                <a:latin typeface="Constantia" pitchFamily="18" charset="0"/>
              </a:rPr>
              <a:t> (skillset and location).</a:t>
            </a:r>
          </a:p>
          <a:p>
            <a:pPr marL="0" indent="0">
              <a:spcBef>
                <a:spcPts val="0"/>
              </a:spcBef>
              <a:buNone/>
            </a:pPr>
            <a:endParaRPr lang="en-GB" sz="1900" dirty="0">
              <a:solidFill>
                <a:srgbClr val="F1AC3D"/>
              </a:solidFill>
              <a:latin typeface="Constantia" pitchFamily="18" charset="0"/>
            </a:endParaRPr>
          </a:p>
          <a:p>
            <a:pPr>
              <a:spcBef>
                <a:spcPts val="0"/>
              </a:spcBef>
            </a:pPr>
            <a:r>
              <a:rPr lang="en-GB" sz="1900" dirty="0">
                <a:solidFill>
                  <a:srgbClr val="F1AC3D"/>
                </a:solidFill>
                <a:latin typeface="Constantia" pitchFamily="18" charset="0"/>
              </a:rPr>
              <a:t>Enable them to participate (invite them); Do not be hostile to them. They also should not look down on their origin.</a:t>
            </a:r>
          </a:p>
          <a:p>
            <a:pPr marL="0" indent="0">
              <a:spcBef>
                <a:spcPts val="0"/>
              </a:spcBef>
              <a:buNone/>
            </a:pPr>
            <a:endParaRPr lang="en-GB" sz="1900" dirty="0">
              <a:solidFill>
                <a:srgbClr val="F1AC3D"/>
              </a:solidFill>
              <a:latin typeface="Constantia" pitchFamily="18" charset="0"/>
            </a:endParaRPr>
          </a:p>
          <a:p>
            <a:pPr>
              <a:spcBef>
                <a:spcPts val="0"/>
              </a:spcBef>
            </a:pPr>
            <a:r>
              <a:rPr lang="en-GB" sz="1900" dirty="0">
                <a:solidFill>
                  <a:srgbClr val="F1AC3D"/>
                </a:solidFill>
                <a:latin typeface="Constantia" pitchFamily="18" charset="0"/>
              </a:rPr>
              <a:t>Empower them by creating an enabling environment (provide incentives for them to participate in National Development e.g. land, infrastructure, tax breaks, etc); Encourage them to invest their resources, talents, skills and global expertise into the Nigerian economy.</a:t>
            </a:r>
          </a:p>
          <a:p>
            <a:pPr marL="0" indent="0">
              <a:spcBef>
                <a:spcPts val="0"/>
              </a:spcBef>
              <a:buNone/>
            </a:pPr>
            <a:endParaRPr lang="en-GB" sz="1900" dirty="0">
              <a:solidFill>
                <a:srgbClr val="DB8025"/>
              </a:solidFill>
              <a:latin typeface="Constantia" pitchFamily="18" charset="0"/>
            </a:endParaRPr>
          </a:p>
          <a:p>
            <a:pPr marL="0" indent="0">
              <a:spcBef>
                <a:spcPts val="0"/>
              </a:spcBef>
              <a:buNone/>
            </a:pPr>
            <a:endParaRPr lang="en-GB" sz="1900" dirty="0">
              <a:latin typeface="Constantia" pitchFamily="18" charset="0"/>
            </a:endParaRPr>
          </a:p>
          <a:p>
            <a:pPr marL="0" indent="0">
              <a:spcBef>
                <a:spcPts val="0"/>
              </a:spcBef>
              <a:buNone/>
            </a:pPr>
            <a:endParaRPr lang="en-GB" sz="1900" dirty="0">
              <a:latin typeface="Constantia" pitchFamily="18" charset="0"/>
            </a:endParaRPr>
          </a:p>
        </p:txBody>
      </p:sp>
      <p:sp>
        <p:nvSpPr>
          <p:cNvPr id="4" name="Slide Number Placeholder 3">
            <a:extLst>
              <a:ext uri="{FF2B5EF4-FFF2-40B4-BE49-F238E27FC236}">
                <a16:creationId xmlns="" xmlns:a16="http://schemas.microsoft.com/office/drawing/2014/main" id="{D25688FC-184A-4FFC-B8A5-DD4DDDBA7145}"/>
              </a:ext>
            </a:extLst>
          </p:cNvPr>
          <p:cNvSpPr>
            <a:spLocks noGrp="1"/>
          </p:cNvSpPr>
          <p:nvPr>
            <p:ph type="sldNum" sz="quarter" idx="12"/>
          </p:nvPr>
        </p:nvSpPr>
        <p:spPr/>
        <p:txBody>
          <a:bodyPr/>
          <a:lstStyle/>
          <a:p>
            <a:fld id="{407400A6-8527-4CF1-9039-E51BFA4A627E}" type="slidenum">
              <a:rPr lang="x-none" smtClean="0"/>
              <a:t>18</a:t>
            </a:fld>
            <a:endParaRPr lang="x-none"/>
          </a:p>
        </p:txBody>
      </p:sp>
      <p:pic>
        <p:nvPicPr>
          <p:cNvPr id="5" name="Picture 2" descr="Nigerians in Diaspora Commission">
            <a:extLst>
              <a:ext uri="{FF2B5EF4-FFF2-40B4-BE49-F238E27FC236}">
                <a16:creationId xmlns="" xmlns:a16="http://schemas.microsoft.com/office/drawing/2014/main" id="{A8F111A0-0FC0-4D8D-9ADC-C295CC48FB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1869" y="6384"/>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16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6C05C859-5067-4E1F-8398-5D2BF3DEA0A0}"/>
              </a:ext>
            </a:extLst>
          </p:cNvPr>
          <p:cNvSpPr>
            <a:spLocks noGrp="1"/>
          </p:cNvSpPr>
          <p:nvPr>
            <p:ph type="title"/>
          </p:nvPr>
        </p:nvSpPr>
        <p:spPr>
          <a:xfrm>
            <a:off x="2613375" y="689851"/>
            <a:ext cx="6965245" cy="1027242"/>
          </a:xfrm>
        </p:spPr>
        <p:txBody>
          <a:bodyPr>
            <a:normAutofit fontScale="90000"/>
          </a:bodyPr>
          <a:lstStyle/>
          <a:p>
            <a:pPr algn="ctr"/>
            <a:r>
              <a:rPr lang="en-GB" sz="4000" b="1" dirty="0">
                <a:solidFill>
                  <a:schemeClr val="tx1"/>
                </a:solidFill>
                <a:latin typeface="Constantia" pitchFamily="18" charset="0"/>
              </a:rPr>
              <a:t>How to engage the Nigerian Diaspora</a:t>
            </a:r>
            <a:endParaRPr lang="en-GB" sz="4000" dirty="0">
              <a:solidFill>
                <a:schemeClr val="tx1"/>
              </a:solidFill>
              <a:latin typeface="Constantia" pitchFamily="18" charset="0"/>
            </a:endParaRPr>
          </a:p>
        </p:txBody>
      </p:sp>
      <p:sp>
        <p:nvSpPr>
          <p:cNvPr id="6" name="Content Placeholder 2">
            <a:extLst>
              <a:ext uri="{FF2B5EF4-FFF2-40B4-BE49-F238E27FC236}">
                <a16:creationId xmlns="" xmlns:a16="http://schemas.microsoft.com/office/drawing/2014/main" id="{CD21FCE8-1F11-4E87-9856-E1079B40DCE0}"/>
              </a:ext>
            </a:extLst>
          </p:cNvPr>
          <p:cNvSpPr>
            <a:spLocks noGrp="1"/>
          </p:cNvSpPr>
          <p:nvPr>
            <p:ph idx="1"/>
          </p:nvPr>
        </p:nvSpPr>
        <p:spPr>
          <a:xfrm>
            <a:off x="2403231" y="2132856"/>
            <a:ext cx="8557846" cy="2592287"/>
          </a:xfrm>
        </p:spPr>
        <p:txBody>
          <a:bodyPr>
            <a:normAutofit/>
          </a:bodyPr>
          <a:lstStyle/>
          <a:p>
            <a:r>
              <a:rPr lang="en-GB" sz="1800" b="1" dirty="0">
                <a:latin typeface="Constantia" panose="02030602050306030303" pitchFamily="18" charset="0"/>
              </a:rPr>
              <a:t>Identify those to engage: seek them out!</a:t>
            </a:r>
          </a:p>
          <a:p>
            <a:r>
              <a:rPr lang="en-GB" sz="1800" b="1" dirty="0">
                <a:latin typeface="Constantia" panose="02030602050306030303" pitchFamily="18" charset="0"/>
              </a:rPr>
              <a:t>Communicate with them: create platforms for this to happen (electronic platforms for serious engagements, NOT jokes).</a:t>
            </a:r>
          </a:p>
          <a:p>
            <a:r>
              <a:rPr lang="en-GB" sz="1800" b="1" dirty="0">
                <a:latin typeface="Constantia" panose="02030602050306030303" pitchFamily="18" charset="0"/>
              </a:rPr>
              <a:t>Assign appointments to strategic positions where they have comparative advantage (also elective positions)</a:t>
            </a:r>
          </a:p>
          <a:p>
            <a:r>
              <a:rPr lang="en-GB" sz="1800" b="1" dirty="0">
                <a:latin typeface="Constantia" panose="02030602050306030303" pitchFamily="18" charset="0"/>
              </a:rPr>
              <a:t>Challenge them to take up specific programmes and projects within Federal and State development plans.</a:t>
            </a:r>
          </a:p>
        </p:txBody>
      </p:sp>
      <p:sp>
        <p:nvSpPr>
          <p:cNvPr id="4" name="Slide Number Placeholder 3">
            <a:extLst>
              <a:ext uri="{FF2B5EF4-FFF2-40B4-BE49-F238E27FC236}">
                <a16:creationId xmlns="" xmlns:a16="http://schemas.microsoft.com/office/drawing/2014/main" id="{4C865848-2D6E-459C-859C-9832FB40499F}"/>
              </a:ext>
            </a:extLst>
          </p:cNvPr>
          <p:cNvSpPr>
            <a:spLocks noGrp="1"/>
          </p:cNvSpPr>
          <p:nvPr>
            <p:ph type="sldNum" sz="quarter" idx="12"/>
          </p:nvPr>
        </p:nvSpPr>
        <p:spPr/>
        <p:txBody>
          <a:bodyPr/>
          <a:lstStyle/>
          <a:p>
            <a:fld id="{407400A6-8527-4CF1-9039-E51BFA4A627E}" type="slidenum">
              <a:rPr lang="x-none" smtClean="0"/>
              <a:t>19</a:t>
            </a:fld>
            <a:endParaRPr lang="x-none"/>
          </a:p>
        </p:txBody>
      </p:sp>
      <p:pic>
        <p:nvPicPr>
          <p:cNvPr id="7" name="Picture 2">
            <a:extLst>
              <a:ext uri="{FF2B5EF4-FFF2-40B4-BE49-F238E27FC236}">
                <a16:creationId xmlns="" xmlns:a16="http://schemas.microsoft.com/office/drawing/2014/main" id="{3245EBF7-79E6-42E1-B702-E28073B3F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 b="6354"/>
          <a:stretch/>
        </p:blipFill>
        <p:spPr bwMode="auto">
          <a:xfrm>
            <a:off x="2613375" y="4881939"/>
            <a:ext cx="1584176" cy="1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 xmlns:a16="http://schemas.microsoft.com/office/drawing/2014/main" id="{23F9BBCA-7715-4BC9-863E-B79166741C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35" r="18873"/>
          <a:stretch/>
        </p:blipFill>
        <p:spPr bwMode="auto">
          <a:xfrm>
            <a:off x="4511821" y="4881939"/>
            <a:ext cx="1584176" cy="1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 xmlns:a16="http://schemas.microsoft.com/office/drawing/2014/main" id="{09C4FF0B-E502-408A-A45B-31715C056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267" y="4881939"/>
            <a:ext cx="1461524" cy="1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 xmlns:a16="http://schemas.microsoft.com/office/drawing/2014/main" id="{2A39432B-443D-4BD4-B407-BA98855650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6061" y="4881939"/>
            <a:ext cx="1461524" cy="1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Nigerians in Diaspora Commission">
            <a:extLst>
              <a:ext uri="{FF2B5EF4-FFF2-40B4-BE49-F238E27FC236}">
                <a16:creationId xmlns="" xmlns:a16="http://schemas.microsoft.com/office/drawing/2014/main" id="{5797E861-937B-40DF-83E6-11689232EF1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9647" y="89117"/>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9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1A4CC-2996-4585-816C-4448C6BADABE}"/>
              </a:ext>
            </a:extLst>
          </p:cNvPr>
          <p:cNvSpPr>
            <a:spLocks noGrp="1"/>
          </p:cNvSpPr>
          <p:nvPr>
            <p:ph type="title"/>
          </p:nvPr>
        </p:nvSpPr>
        <p:spPr>
          <a:xfrm>
            <a:off x="224768" y="2825211"/>
            <a:ext cx="5202320" cy="2099779"/>
          </a:xfrm>
        </p:spPr>
        <p:txBody>
          <a:bodyPr>
            <a:noAutofit/>
          </a:bodyPr>
          <a:lstStyle/>
          <a:p>
            <a:pPr algn="ctr"/>
            <a:r>
              <a:rPr lang="en-GB" sz="4000" b="1" u="sng" dirty="0">
                <a:solidFill>
                  <a:schemeClr val="tx1"/>
                </a:solidFill>
                <a:latin typeface="Constantia" panose="02030602050306030303" pitchFamily="18" charset="0"/>
              </a:rPr>
              <a:t>INTRODUCTION.</a:t>
            </a:r>
            <a:endParaRPr lang="x-none" sz="4000" b="1" u="sng" dirty="0">
              <a:solidFill>
                <a:schemeClr val="tx1"/>
              </a:solidFill>
              <a:latin typeface="Constantia" panose="02030602050306030303" pitchFamily="18" charset="0"/>
            </a:endParaRPr>
          </a:p>
        </p:txBody>
      </p:sp>
      <p:sp>
        <p:nvSpPr>
          <p:cNvPr id="3" name="Content Placeholder 2">
            <a:extLst>
              <a:ext uri="{FF2B5EF4-FFF2-40B4-BE49-F238E27FC236}">
                <a16:creationId xmlns="" xmlns:a16="http://schemas.microsoft.com/office/drawing/2014/main" id="{5787C9F1-FB22-465A-833D-CD88E97A439E}"/>
              </a:ext>
            </a:extLst>
          </p:cNvPr>
          <p:cNvSpPr>
            <a:spLocks noGrp="1"/>
          </p:cNvSpPr>
          <p:nvPr>
            <p:ph idx="1"/>
          </p:nvPr>
        </p:nvSpPr>
        <p:spPr>
          <a:xfrm>
            <a:off x="5242560" y="733865"/>
            <a:ext cx="6449324" cy="5303520"/>
          </a:xfrm>
        </p:spPr>
        <p:txBody>
          <a:bodyPr anchor="ctr">
            <a:normAutofit/>
          </a:bodyPr>
          <a:lstStyle/>
          <a:p>
            <a:pPr lvl="0"/>
            <a:r>
              <a:rPr lang="en-GB" sz="3200" b="1" dirty="0">
                <a:latin typeface="Constantia" panose="02030602050306030303" pitchFamily="18" charset="0"/>
              </a:rPr>
              <a:t>Protocols</a:t>
            </a:r>
          </a:p>
          <a:p>
            <a:pPr lvl="0"/>
            <a:r>
              <a:rPr lang="en-GB" sz="3200" b="1" dirty="0">
                <a:latin typeface="Constantia" panose="02030602050306030303" pitchFamily="18" charset="0"/>
              </a:rPr>
              <a:t>Appreciation</a:t>
            </a:r>
          </a:p>
          <a:p>
            <a:pPr lvl="0"/>
            <a:r>
              <a:rPr lang="en-GB" sz="3200" b="1" dirty="0" smtClean="0">
                <a:latin typeface="Constantia" panose="02030602050306030303" pitchFamily="18" charset="0"/>
              </a:rPr>
              <a:t>Topic: </a:t>
            </a:r>
            <a:r>
              <a:rPr lang="en-GB" sz="3200" b="1" dirty="0">
                <a:latin typeface="Constantia" panose="02030602050306030303" pitchFamily="18" charset="0"/>
              </a:rPr>
              <a:t>“</a:t>
            </a:r>
            <a:r>
              <a:rPr lang="en-GB" sz="3200" b="1" dirty="0">
                <a:solidFill>
                  <a:srgbClr val="F1AC3D"/>
                </a:solidFill>
                <a:latin typeface="Constantia" panose="02030602050306030303" pitchFamily="18" charset="0"/>
              </a:rPr>
              <a:t>Human Capital Development and Japa Syndrome; </a:t>
            </a:r>
            <a:r>
              <a:rPr lang="en-GB" sz="3200" b="1" i="1" dirty="0">
                <a:solidFill>
                  <a:srgbClr val="F1AC3D"/>
                </a:solidFill>
                <a:latin typeface="Constantia" panose="02030602050306030303" pitchFamily="18" charset="0"/>
              </a:rPr>
              <a:t>Challenges and opportunities</a:t>
            </a:r>
            <a:r>
              <a:rPr lang="en-GB" sz="3200" b="1" dirty="0" smtClean="0">
                <a:latin typeface="Constantia" panose="02030602050306030303" pitchFamily="18" charset="0"/>
              </a:rPr>
              <a:t>”.</a:t>
            </a:r>
          </a:p>
          <a:p>
            <a:pPr lvl="0"/>
            <a:r>
              <a:rPr lang="en-GB" sz="3200" b="1" dirty="0" smtClean="0">
                <a:latin typeface="Constantia" panose="02030602050306030303" pitchFamily="18" charset="0"/>
              </a:rPr>
              <a:t>Theme: </a:t>
            </a:r>
            <a:r>
              <a:rPr lang="en-GB" sz="3200" b="1" dirty="0" smtClean="0">
                <a:solidFill>
                  <a:srgbClr val="F1AC3D"/>
                </a:solidFill>
                <a:latin typeface="Constantia" panose="02030602050306030303" pitchFamily="18" charset="0"/>
              </a:rPr>
              <a:t>Imperatives for restoring Nigeria on the path of Sustainable Economic Growth and Development. </a:t>
            </a:r>
            <a:endParaRPr lang="en-US" sz="3200" b="1" dirty="0">
              <a:solidFill>
                <a:srgbClr val="F1AC3D"/>
              </a:solidFill>
              <a:latin typeface="Constantia" panose="02030602050306030303" pitchFamily="18" charset="0"/>
            </a:endParaRPr>
          </a:p>
        </p:txBody>
      </p:sp>
      <p:sp>
        <p:nvSpPr>
          <p:cNvPr id="4" name="Slide Number Placeholder 3">
            <a:extLst>
              <a:ext uri="{FF2B5EF4-FFF2-40B4-BE49-F238E27FC236}">
                <a16:creationId xmlns="" xmlns:a16="http://schemas.microsoft.com/office/drawing/2014/main" id="{A6D46E6B-086F-4E55-9AA8-F1CC8319A82D}"/>
              </a:ext>
            </a:extLst>
          </p:cNvPr>
          <p:cNvSpPr>
            <a:spLocks noGrp="1"/>
          </p:cNvSpPr>
          <p:nvPr>
            <p:ph type="sldNum" sz="quarter" idx="12"/>
          </p:nvPr>
        </p:nvSpPr>
        <p:spPr/>
        <p:txBody>
          <a:bodyPr/>
          <a:lstStyle/>
          <a:p>
            <a:fld id="{407400A6-8527-4CF1-9039-E51BFA4A627E}" type="slidenum">
              <a:rPr lang="x-none" smtClean="0"/>
              <a:t>2</a:t>
            </a:fld>
            <a:endParaRPr lang="x-none"/>
          </a:p>
        </p:txBody>
      </p:sp>
      <p:pic>
        <p:nvPicPr>
          <p:cNvPr id="9" name="Picture 2" descr="Nigerians in Diaspora Commission">
            <a:extLst>
              <a:ext uri="{FF2B5EF4-FFF2-40B4-BE49-F238E27FC236}">
                <a16:creationId xmlns="" xmlns:a16="http://schemas.microsoft.com/office/drawing/2014/main" id="{10F460A6-E25F-49FC-B70B-ECAA04F15B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768" y="5794445"/>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63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D41D15A9-1DBC-413F-A4F2-07A522ACDA72}"/>
              </a:ext>
            </a:extLst>
          </p:cNvPr>
          <p:cNvSpPr>
            <a:spLocks noGrp="1"/>
          </p:cNvSpPr>
          <p:nvPr>
            <p:ph type="title"/>
          </p:nvPr>
        </p:nvSpPr>
        <p:spPr>
          <a:xfrm>
            <a:off x="3076054" y="629635"/>
            <a:ext cx="6952736" cy="998984"/>
          </a:xfrm>
        </p:spPr>
        <p:txBody>
          <a:bodyPr>
            <a:noAutofit/>
          </a:bodyPr>
          <a:lstStyle/>
          <a:p>
            <a:pPr algn="ctr"/>
            <a:r>
              <a:rPr lang="en-GB" sz="4400" b="1" cap="all" dirty="0">
                <a:solidFill>
                  <a:schemeClr val="tx1"/>
                </a:solidFill>
                <a:latin typeface="Constantia" pitchFamily="18" charset="0"/>
              </a:rPr>
              <a:t>Tools Needed</a:t>
            </a:r>
            <a:r>
              <a:rPr lang="en-GB" sz="4400" b="1" dirty="0">
                <a:latin typeface="Constantia" pitchFamily="18" charset="0"/>
              </a:rPr>
              <a:t/>
            </a:r>
            <a:br>
              <a:rPr lang="en-GB" sz="4400" b="1" dirty="0">
                <a:latin typeface="Constantia" pitchFamily="18" charset="0"/>
              </a:rPr>
            </a:br>
            <a:endParaRPr lang="en-GB" sz="4400" b="1" dirty="0">
              <a:latin typeface="Constantia" pitchFamily="18" charset="0"/>
            </a:endParaRPr>
          </a:p>
        </p:txBody>
      </p:sp>
      <p:sp>
        <p:nvSpPr>
          <p:cNvPr id="5" name="Content Placeholder 2">
            <a:extLst>
              <a:ext uri="{FF2B5EF4-FFF2-40B4-BE49-F238E27FC236}">
                <a16:creationId xmlns="" xmlns:a16="http://schemas.microsoft.com/office/drawing/2014/main" id="{710FD1D0-6597-4DD5-BF04-42D07A2097B7}"/>
              </a:ext>
            </a:extLst>
          </p:cNvPr>
          <p:cNvSpPr>
            <a:spLocks noGrp="1"/>
          </p:cNvSpPr>
          <p:nvPr>
            <p:ph idx="1"/>
          </p:nvPr>
        </p:nvSpPr>
        <p:spPr>
          <a:xfrm>
            <a:off x="2645820" y="1516865"/>
            <a:ext cx="7860096" cy="4989443"/>
          </a:xfrm>
        </p:spPr>
        <p:txBody>
          <a:bodyPr>
            <a:normAutofit fontScale="40000" lnSpcReduction="20000"/>
          </a:bodyPr>
          <a:lstStyle/>
          <a:p>
            <a:r>
              <a:rPr lang="en-GB" sz="5500" b="1" dirty="0">
                <a:solidFill>
                  <a:srgbClr val="F1AC3D"/>
                </a:solidFill>
                <a:latin typeface="Constantia" pitchFamily="18" charset="0"/>
              </a:rPr>
              <a:t>Technology Tools: Website, Database of Diasporans from the State. Start with those known and grow the Database, Electronic Communications Platform.</a:t>
            </a:r>
          </a:p>
          <a:p>
            <a:pPr marL="0" indent="0">
              <a:buNone/>
            </a:pPr>
            <a:endParaRPr lang="en-GB" sz="5500" b="1" dirty="0">
              <a:solidFill>
                <a:srgbClr val="F1AC3D"/>
              </a:solidFill>
              <a:latin typeface="Constantia" pitchFamily="18" charset="0"/>
            </a:endParaRPr>
          </a:p>
          <a:p>
            <a:r>
              <a:rPr lang="en-GB" sz="5500" b="1" dirty="0">
                <a:solidFill>
                  <a:srgbClr val="F1AC3D"/>
                </a:solidFill>
                <a:latin typeface="Constantia" pitchFamily="18" charset="0"/>
              </a:rPr>
              <a:t>Development plan for each State in terms of programmes and projects.</a:t>
            </a:r>
          </a:p>
          <a:p>
            <a:pPr marL="0" indent="0">
              <a:buNone/>
            </a:pPr>
            <a:endParaRPr lang="en-GB" sz="5500" b="1" dirty="0">
              <a:solidFill>
                <a:srgbClr val="F1AC3D"/>
              </a:solidFill>
              <a:latin typeface="Constantia" pitchFamily="18" charset="0"/>
            </a:endParaRPr>
          </a:p>
          <a:p>
            <a:r>
              <a:rPr lang="en-GB" sz="5500" b="1" dirty="0">
                <a:solidFill>
                  <a:srgbClr val="F1AC3D"/>
                </a:solidFill>
                <a:latin typeface="Constantia" pitchFamily="18" charset="0"/>
              </a:rPr>
              <a:t>Challenge them to GET INVOLVED on the programmes/projects either as individuals, small or large groups.</a:t>
            </a:r>
          </a:p>
          <a:p>
            <a:pPr marL="0" indent="0">
              <a:buNone/>
            </a:pPr>
            <a:endParaRPr lang="en-GB" sz="5500" b="1" dirty="0">
              <a:solidFill>
                <a:srgbClr val="F1AC3D"/>
              </a:solidFill>
              <a:latin typeface="Constantia" pitchFamily="18" charset="0"/>
            </a:endParaRPr>
          </a:p>
          <a:p>
            <a:r>
              <a:rPr lang="en-GB" sz="5500" b="1" dirty="0">
                <a:solidFill>
                  <a:srgbClr val="F1AC3D"/>
                </a:solidFill>
                <a:latin typeface="Constantia" pitchFamily="18" charset="0"/>
              </a:rPr>
              <a:t>Recognize them and their successes  through MERIT AWARDS/Diaspora Champion Awards.</a:t>
            </a:r>
          </a:p>
          <a:p>
            <a:pPr marL="0" indent="0">
              <a:buNone/>
            </a:pPr>
            <a:endParaRPr lang="en-GB" sz="5500" b="1" dirty="0">
              <a:solidFill>
                <a:srgbClr val="F1AC3D"/>
              </a:solidFill>
              <a:latin typeface="Constantia" pitchFamily="18" charset="0"/>
            </a:endParaRPr>
          </a:p>
          <a:p>
            <a:r>
              <a:rPr lang="en-GB" sz="5500" b="1" dirty="0">
                <a:solidFill>
                  <a:srgbClr val="F1AC3D"/>
                </a:solidFill>
                <a:latin typeface="Constantia" pitchFamily="18" charset="0"/>
              </a:rPr>
              <a:t>State National Diaspora Day Celebrations (July 25</a:t>
            </a:r>
            <a:r>
              <a:rPr lang="en-GB" sz="5500" b="1" baseline="30000" dirty="0">
                <a:solidFill>
                  <a:srgbClr val="F1AC3D"/>
                </a:solidFill>
                <a:latin typeface="Constantia" pitchFamily="18" charset="0"/>
              </a:rPr>
              <a:t>th</a:t>
            </a:r>
            <a:r>
              <a:rPr lang="en-GB" sz="5500" b="1" dirty="0">
                <a:solidFill>
                  <a:srgbClr val="F1AC3D"/>
                </a:solidFill>
                <a:latin typeface="Constantia" pitchFamily="18" charset="0"/>
              </a:rPr>
              <a:t> annually).</a:t>
            </a:r>
          </a:p>
          <a:p>
            <a:endParaRPr lang="en-GB" sz="1600" dirty="0">
              <a:solidFill>
                <a:srgbClr val="54D331"/>
              </a:solidFill>
              <a:latin typeface="Constantia" pitchFamily="18" charset="0"/>
            </a:endParaRPr>
          </a:p>
          <a:p>
            <a:endParaRPr lang="en-GB" sz="1600" dirty="0">
              <a:solidFill>
                <a:srgbClr val="54D331"/>
              </a:solidFill>
            </a:endParaRPr>
          </a:p>
        </p:txBody>
      </p:sp>
      <p:sp>
        <p:nvSpPr>
          <p:cNvPr id="4" name="Slide Number Placeholder 3">
            <a:extLst>
              <a:ext uri="{FF2B5EF4-FFF2-40B4-BE49-F238E27FC236}">
                <a16:creationId xmlns="" xmlns:a16="http://schemas.microsoft.com/office/drawing/2014/main" id="{D19395FB-3EE7-4A9E-865B-65D74AF8C344}"/>
              </a:ext>
            </a:extLst>
          </p:cNvPr>
          <p:cNvSpPr>
            <a:spLocks noGrp="1"/>
          </p:cNvSpPr>
          <p:nvPr>
            <p:ph type="sldNum" sz="quarter" idx="12"/>
          </p:nvPr>
        </p:nvSpPr>
        <p:spPr/>
        <p:txBody>
          <a:bodyPr/>
          <a:lstStyle/>
          <a:p>
            <a:fld id="{407400A6-8527-4CF1-9039-E51BFA4A627E}" type="slidenum">
              <a:rPr lang="x-none" smtClean="0"/>
              <a:t>20</a:t>
            </a:fld>
            <a:endParaRPr lang="x-none"/>
          </a:p>
        </p:txBody>
      </p:sp>
      <p:pic>
        <p:nvPicPr>
          <p:cNvPr id="7" name="Picture 2" descr="Nigerians in Diaspora Commission">
            <a:extLst>
              <a:ext uri="{FF2B5EF4-FFF2-40B4-BE49-F238E27FC236}">
                <a16:creationId xmlns="" xmlns:a16="http://schemas.microsoft.com/office/drawing/2014/main" id="{B4DC6180-0C17-4476-A3F0-204F3384DC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167" y="72457"/>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30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1A4CC-2996-4585-816C-4448C6BADABE}"/>
              </a:ext>
            </a:extLst>
          </p:cNvPr>
          <p:cNvSpPr>
            <a:spLocks noGrp="1"/>
          </p:cNvSpPr>
          <p:nvPr>
            <p:ph type="title"/>
          </p:nvPr>
        </p:nvSpPr>
        <p:spPr>
          <a:xfrm>
            <a:off x="198477" y="2273724"/>
            <a:ext cx="4887036" cy="1649620"/>
          </a:xfrm>
        </p:spPr>
        <p:txBody>
          <a:bodyPr>
            <a:normAutofit fontScale="90000"/>
          </a:bodyPr>
          <a:lstStyle/>
          <a:p>
            <a:pPr algn="ctr"/>
            <a:r>
              <a:rPr lang="en-GB" sz="3600" b="1" u="sng" dirty="0">
                <a:latin typeface="Constantia" panose="02030602050306030303" pitchFamily="18" charset="0"/>
              </a:rPr>
              <a:t>PROGRAMS OF NiDCOM IN ATTRACTING THE DIASPORA</a:t>
            </a:r>
            <a:endParaRPr lang="x-none" sz="3200" b="1" u="sng" dirty="0">
              <a:latin typeface="Constantia" panose="02030602050306030303" pitchFamily="18" charset="0"/>
            </a:endParaRPr>
          </a:p>
        </p:txBody>
      </p:sp>
      <p:sp>
        <p:nvSpPr>
          <p:cNvPr id="3" name="Content Placeholder 2">
            <a:extLst>
              <a:ext uri="{FF2B5EF4-FFF2-40B4-BE49-F238E27FC236}">
                <a16:creationId xmlns="" xmlns:a16="http://schemas.microsoft.com/office/drawing/2014/main" id="{5787C9F1-FB22-465A-833D-CD88E97A439E}"/>
              </a:ext>
            </a:extLst>
          </p:cNvPr>
          <p:cNvSpPr>
            <a:spLocks noGrp="1"/>
          </p:cNvSpPr>
          <p:nvPr>
            <p:ph idx="1"/>
          </p:nvPr>
        </p:nvSpPr>
        <p:spPr>
          <a:xfrm>
            <a:off x="4825196" y="1500554"/>
            <a:ext cx="6945234" cy="5087814"/>
          </a:xfrm>
        </p:spPr>
        <p:txBody>
          <a:bodyPr anchor="ctr">
            <a:normAutofit fontScale="92500" lnSpcReduction="10000"/>
          </a:bodyPr>
          <a:lstStyle/>
          <a:p>
            <a:pPr lvl="0" algn="just"/>
            <a:endParaRPr lang="en-US" b="1" dirty="0"/>
          </a:p>
          <a:p>
            <a:pPr algn="just"/>
            <a:r>
              <a:rPr lang="en-US" sz="2000" b="1" dirty="0">
                <a:solidFill>
                  <a:srgbClr val="F1AC3D"/>
                </a:solidFill>
              </a:rPr>
              <a:t>The Celebration of the Annual National Diaspora Day on the 25</a:t>
            </a:r>
            <a:r>
              <a:rPr lang="en-US" sz="2000" b="1" baseline="30000" dirty="0">
                <a:solidFill>
                  <a:srgbClr val="F1AC3D"/>
                </a:solidFill>
              </a:rPr>
              <a:t>th</a:t>
            </a:r>
            <a:r>
              <a:rPr lang="en-US" sz="2000" b="1" dirty="0">
                <a:solidFill>
                  <a:srgbClr val="F1AC3D"/>
                </a:solidFill>
              </a:rPr>
              <a:t> of July of every year.</a:t>
            </a:r>
          </a:p>
          <a:p>
            <a:pPr lvl="0" algn="just"/>
            <a:r>
              <a:rPr lang="en-US" b="1" dirty="0">
                <a:solidFill>
                  <a:srgbClr val="F1AC3D"/>
                </a:solidFill>
              </a:rPr>
              <a:t>The Diaspora Registration Portal</a:t>
            </a:r>
          </a:p>
          <a:p>
            <a:pPr lvl="0" algn="just"/>
            <a:r>
              <a:rPr lang="en-US" sz="2000" b="1" dirty="0">
                <a:solidFill>
                  <a:srgbClr val="F1AC3D"/>
                </a:solidFill>
              </a:rPr>
              <a:t>The Annual Nigerian Diaspora Investment Summit (NDIS).</a:t>
            </a:r>
          </a:p>
          <a:p>
            <a:pPr algn="just"/>
            <a:r>
              <a:rPr lang="en-US" sz="2000" b="1" dirty="0">
                <a:solidFill>
                  <a:srgbClr val="F1AC3D"/>
                </a:solidFill>
              </a:rPr>
              <a:t>The Badagry Door of Return Festival – connecting with the Historic African Diaspora (HAD).</a:t>
            </a:r>
          </a:p>
          <a:p>
            <a:pPr algn="just"/>
            <a:r>
              <a:rPr lang="en-US" b="1" dirty="0">
                <a:solidFill>
                  <a:srgbClr val="F1AC3D"/>
                </a:solidFill>
              </a:rPr>
              <a:t>The</a:t>
            </a:r>
            <a:r>
              <a:rPr lang="en-US" sz="2000" b="1" dirty="0">
                <a:solidFill>
                  <a:srgbClr val="F1AC3D"/>
                </a:solidFill>
              </a:rPr>
              <a:t> State Diaspora Focal Point Officers Summit.</a:t>
            </a:r>
          </a:p>
          <a:p>
            <a:pPr algn="just"/>
            <a:r>
              <a:rPr lang="en-US" b="1" dirty="0">
                <a:solidFill>
                  <a:srgbClr val="F1AC3D"/>
                </a:solidFill>
              </a:rPr>
              <a:t>The Diaspora Housing Scheme.</a:t>
            </a:r>
          </a:p>
          <a:p>
            <a:pPr lvl="0" algn="just"/>
            <a:r>
              <a:rPr lang="en-US" sz="2000" b="1" dirty="0">
                <a:solidFill>
                  <a:srgbClr val="F1AC3D"/>
                </a:solidFill>
              </a:rPr>
              <a:t>The Diaspora Medical and Charity Missions and the Diaspora Professional Healthcare Initiative (DPHI) in collaboration with the Ministry of Health.</a:t>
            </a:r>
          </a:p>
          <a:p>
            <a:pPr lvl="0" algn="just"/>
            <a:r>
              <a:rPr lang="en-US" sz="2000" b="1" dirty="0">
                <a:solidFill>
                  <a:srgbClr val="F1AC3D"/>
                </a:solidFill>
              </a:rPr>
              <a:t>Diaspora Presidential Town Hall Meetings at the continents.</a:t>
            </a:r>
          </a:p>
          <a:p>
            <a:pPr lvl="0" algn="just"/>
            <a:r>
              <a:rPr lang="en-US" sz="2000" b="1" dirty="0">
                <a:solidFill>
                  <a:srgbClr val="F1AC3D"/>
                </a:solidFill>
              </a:rPr>
              <a:t>Diaspora mapping and creation of Diaspora database.</a:t>
            </a:r>
          </a:p>
          <a:p>
            <a:pPr lvl="0" algn="just"/>
            <a:endParaRPr lang="en-US" sz="2000" dirty="0">
              <a:solidFill>
                <a:schemeClr val="bg1"/>
              </a:solidFill>
            </a:endParaRPr>
          </a:p>
        </p:txBody>
      </p:sp>
      <p:sp>
        <p:nvSpPr>
          <p:cNvPr id="4" name="Slide Number Placeholder 3">
            <a:extLst>
              <a:ext uri="{FF2B5EF4-FFF2-40B4-BE49-F238E27FC236}">
                <a16:creationId xmlns="" xmlns:a16="http://schemas.microsoft.com/office/drawing/2014/main" id="{CA58BA0B-C831-4521-AA63-DE5D84223364}"/>
              </a:ext>
            </a:extLst>
          </p:cNvPr>
          <p:cNvSpPr>
            <a:spLocks noGrp="1"/>
          </p:cNvSpPr>
          <p:nvPr>
            <p:ph type="sldNum" sz="quarter" idx="12"/>
          </p:nvPr>
        </p:nvSpPr>
        <p:spPr>
          <a:xfrm>
            <a:off x="8763000" y="330200"/>
            <a:ext cx="2743200" cy="365125"/>
          </a:xfrm>
        </p:spPr>
        <p:txBody>
          <a:bodyPr/>
          <a:lstStyle/>
          <a:p>
            <a:fld id="{407400A6-8527-4CF1-9039-E51BFA4A627E}" type="slidenum">
              <a:rPr lang="x-none" smtClean="0"/>
              <a:t>21</a:t>
            </a:fld>
            <a:endParaRPr lang="x-none"/>
          </a:p>
        </p:txBody>
      </p:sp>
      <p:pic>
        <p:nvPicPr>
          <p:cNvPr id="13" name="Picture 2" descr="Nigerians in Diaspora Commission">
            <a:extLst>
              <a:ext uri="{FF2B5EF4-FFF2-40B4-BE49-F238E27FC236}">
                <a16:creationId xmlns="" xmlns:a16="http://schemas.microsoft.com/office/drawing/2014/main" id="{231749D4-0FF7-476A-88F1-F381E3256C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477" y="122394"/>
            <a:ext cx="2343003" cy="11143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Dr Bassi's Slide Photos\NDIS.jpg">
            <a:extLst>
              <a:ext uri="{FF2B5EF4-FFF2-40B4-BE49-F238E27FC236}">
                <a16:creationId xmlns="" xmlns:a16="http://schemas.microsoft.com/office/drawing/2014/main" id="{1589FD33-78E3-FFE0-6F8A-78F592A555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 t="-1" r="152" b="45000"/>
          <a:stretch/>
        </p:blipFill>
        <p:spPr bwMode="auto">
          <a:xfrm>
            <a:off x="1080780" y="4664255"/>
            <a:ext cx="2968400" cy="1472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Dr Bassi's Slide Photos\DOOR.jpg">
            <a:extLst>
              <a:ext uri="{FF2B5EF4-FFF2-40B4-BE49-F238E27FC236}">
                <a16:creationId xmlns="" xmlns:a16="http://schemas.microsoft.com/office/drawing/2014/main" id="{7E1723C2-6812-76F8-0351-C03AF55854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5185"/>
          <a:stretch/>
        </p:blipFill>
        <p:spPr bwMode="auto">
          <a:xfrm>
            <a:off x="5760720" y="535430"/>
            <a:ext cx="2743199" cy="114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9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B89B95-278D-B457-485A-467D2BC5499D}"/>
              </a:ext>
            </a:extLst>
          </p:cNvPr>
          <p:cNvSpPr>
            <a:spLocks noGrp="1"/>
          </p:cNvSpPr>
          <p:nvPr>
            <p:ph type="title"/>
          </p:nvPr>
        </p:nvSpPr>
        <p:spPr>
          <a:xfrm>
            <a:off x="3577701" y="595805"/>
            <a:ext cx="6910069" cy="1400530"/>
          </a:xfrm>
        </p:spPr>
        <p:txBody>
          <a:bodyPr/>
          <a:lstStyle/>
          <a:p>
            <a:pPr algn="ctr"/>
            <a:r>
              <a:rPr lang="en-GB" b="1" u="sng" dirty="0">
                <a:solidFill>
                  <a:schemeClr val="tx1"/>
                </a:solidFill>
                <a:latin typeface="Constantia" panose="02030602050306030303" pitchFamily="18" charset="0"/>
              </a:rPr>
              <a:t>BENEFITS OF </a:t>
            </a:r>
            <a:r>
              <a:rPr lang="en-GB" b="1" u="sng" dirty="0" err="1">
                <a:solidFill>
                  <a:schemeClr val="tx1"/>
                </a:solidFill>
                <a:latin typeface="Constantia" panose="02030602050306030303" pitchFamily="18" charset="0"/>
              </a:rPr>
              <a:t>NiDCOM’S</a:t>
            </a:r>
            <a:r>
              <a:rPr lang="en-GB" b="1" u="sng" dirty="0">
                <a:solidFill>
                  <a:schemeClr val="tx1"/>
                </a:solidFill>
                <a:latin typeface="Constantia" panose="02030602050306030303" pitchFamily="18" charset="0"/>
              </a:rPr>
              <a:t> STRATEGIES.</a:t>
            </a:r>
          </a:p>
        </p:txBody>
      </p:sp>
      <p:sp>
        <p:nvSpPr>
          <p:cNvPr id="3" name="Content Placeholder 2">
            <a:extLst>
              <a:ext uri="{FF2B5EF4-FFF2-40B4-BE49-F238E27FC236}">
                <a16:creationId xmlns="" xmlns:a16="http://schemas.microsoft.com/office/drawing/2014/main" id="{88788DE1-D19D-5442-0782-B9E893DADFA9}"/>
              </a:ext>
            </a:extLst>
          </p:cNvPr>
          <p:cNvSpPr>
            <a:spLocks noGrp="1"/>
          </p:cNvSpPr>
          <p:nvPr>
            <p:ph idx="1"/>
          </p:nvPr>
        </p:nvSpPr>
        <p:spPr>
          <a:xfrm>
            <a:off x="1103312" y="1963042"/>
            <a:ext cx="9445418" cy="4754282"/>
          </a:xfrm>
        </p:spPr>
        <p:txBody>
          <a:bodyPr>
            <a:normAutofit fontScale="92500" lnSpcReduction="10000"/>
          </a:bodyPr>
          <a:lstStyle/>
          <a:p>
            <a:pPr marL="0" indent="0">
              <a:buNone/>
            </a:pPr>
            <a:r>
              <a:rPr lang="en-GB" b="1" dirty="0">
                <a:latin typeface="Constantia" panose="02030602050306030303" pitchFamily="18" charset="0"/>
              </a:rPr>
              <a:t>Though NiDCOM is just </a:t>
            </a:r>
            <a:r>
              <a:rPr lang="en-GB" b="1" dirty="0" smtClean="0">
                <a:latin typeface="Constantia" panose="02030602050306030303" pitchFamily="18" charset="0"/>
              </a:rPr>
              <a:t>four (4) </a:t>
            </a:r>
            <a:r>
              <a:rPr lang="en-GB" b="1" dirty="0">
                <a:latin typeface="Constantia" panose="02030602050306030303" pitchFamily="18" charset="0"/>
              </a:rPr>
              <a:t>years old, its strategies have started yielding results, as can be seen through:</a:t>
            </a:r>
          </a:p>
          <a:p>
            <a:pPr>
              <a:buFontTx/>
              <a:buChar char="-"/>
            </a:pPr>
            <a:r>
              <a:rPr lang="en-GB" b="1" dirty="0">
                <a:solidFill>
                  <a:srgbClr val="F1AC3D"/>
                </a:solidFill>
                <a:latin typeface="Constantia" panose="02030602050306030303" pitchFamily="18" charset="0"/>
              </a:rPr>
              <a:t>Remittances (approximately $20-25b), annually</a:t>
            </a:r>
          </a:p>
          <a:p>
            <a:pPr>
              <a:buFontTx/>
              <a:buChar char="-"/>
            </a:pPr>
            <a:r>
              <a:rPr lang="en-US" sz="2000" b="1" dirty="0">
                <a:solidFill>
                  <a:srgbClr val="F1AC3D"/>
                </a:solidFill>
                <a:latin typeface="Constantia" panose="02030602050306030303" pitchFamily="18" charset="0"/>
              </a:rPr>
              <a:t>NiDCOM is currently working on the establishment of the Nigerian Diaspora Investment Trust (NDIT),  in an effort to increase the proportion of remittances to investments by the Diaspora.</a:t>
            </a:r>
            <a:endParaRPr lang="en-GB" b="1" dirty="0">
              <a:solidFill>
                <a:srgbClr val="F1AC3D"/>
              </a:solidFill>
              <a:latin typeface="Constantia" panose="02030602050306030303" pitchFamily="18" charset="0"/>
            </a:endParaRPr>
          </a:p>
          <a:p>
            <a:pPr>
              <a:buFontTx/>
              <a:buChar char="-"/>
            </a:pPr>
            <a:r>
              <a:rPr lang="en-GB" b="1" dirty="0">
                <a:solidFill>
                  <a:srgbClr val="F1AC3D"/>
                </a:solidFill>
                <a:latin typeface="Constantia" panose="02030602050306030303" pitchFamily="18" charset="0"/>
              </a:rPr>
              <a:t>Healthcare Features: Hospitals, Medical </a:t>
            </a:r>
            <a:r>
              <a:rPr lang="en-GB" b="1" dirty="0" smtClean="0">
                <a:solidFill>
                  <a:srgbClr val="F1AC3D"/>
                </a:solidFill>
                <a:latin typeface="Constantia" panose="02030602050306030303" pitchFamily="18" charset="0"/>
              </a:rPr>
              <a:t>Missions (annually)</a:t>
            </a:r>
            <a:endParaRPr lang="en-GB" b="1" dirty="0">
              <a:solidFill>
                <a:srgbClr val="F1AC3D"/>
              </a:solidFill>
              <a:latin typeface="Constantia" panose="02030602050306030303" pitchFamily="18" charset="0"/>
            </a:endParaRPr>
          </a:p>
          <a:p>
            <a:pPr>
              <a:buFontTx/>
              <a:buChar char="-"/>
            </a:pPr>
            <a:r>
              <a:rPr lang="en-GB" b="1" dirty="0">
                <a:solidFill>
                  <a:srgbClr val="F1AC3D"/>
                </a:solidFill>
                <a:latin typeface="Constantia" panose="02030602050306030303" pitchFamily="18" charset="0"/>
              </a:rPr>
              <a:t>Agriculture: Farms, factories processing Agric products</a:t>
            </a:r>
          </a:p>
          <a:p>
            <a:pPr>
              <a:buFontTx/>
              <a:buChar char="-"/>
            </a:pPr>
            <a:r>
              <a:rPr lang="en-GB" b="1" dirty="0">
                <a:solidFill>
                  <a:srgbClr val="F1AC3D"/>
                </a:solidFill>
                <a:latin typeface="Constantia" panose="02030602050306030303" pitchFamily="18" charset="0"/>
              </a:rPr>
              <a:t>ICT: Trainings</a:t>
            </a:r>
          </a:p>
          <a:p>
            <a:pPr>
              <a:buFontTx/>
              <a:buChar char="-"/>
            </a:pPr>
            <a:r>
              <a:rPr lang="en-GB" b="1" dirty="0">
                <a:solidFill>
                  <a:srgbClr val="F1AC3D"/>
                </a:solidFill>
                <a:latin typeface="Constantia" panose="02030602050306030303" pitchFamily="18" charset="0"/>
              </a:rPr>
              <a:t>Housing &amp; Real Estate Development – Housing estates in Abuja, Lagos, etc.</a:t>
            </a:r>
          </a:p>
          <a:p>
            <a:pPr>
              <a:buFontTx/>
              <a:buChar char="-"/>
            </a:pPr>
            <a:r>
              <a:rPr lang="en-GB" b="1" dirty="0">
                <a:solidFill>
                  <a:srgbClr val="F1AC3D"/>
                </a:solidFill>
                <a:latin typeface="Constantia" panose="02030602050306030303" pitchFamily="18" charset="0"/>
              </a:rPr>
              <a:t>Education – Gregory University, </a:t>
            </a:r>
            <a:r>
              <a:rPr lang="en-GB" b="1" dirty="0" err="1">
                <a:solidFill>
                  <a:srgbClr val="F1AC3D"/>
                </a:solidFill>
                <a:latin typeface="Constantia" panose="02030602050306030303" pitchFamily="18" charset="0"/>
              </a:rPr>
              <a:t>Abia</a:t>
            </a:r>
            <a:r>
              <a:rPr lang="en-GB" b="1" dirty="0">
                <a:solidFill>
                  <a:srgbClr val="F1AC3D"/>
                </a:solidFill>
                <a:latin typeface="Constantia" panose="02030602050306030303" pitchFamily="18" charset="0"/>
              </a:rPr>
              <a:t> State.</a:t>
            </a:r>
          </a:p>
          <a:p>
            <a:pPr>
              <a:buFontTx/>
              <a:buChar char="-"/>
            </a:pPr>
            <a:r>
              <a:rPr lang="en-GB" b="1" dirty="0">
                <a:solidFill>
                  <a:srgbClr val="F1AC3D"/>
                </a:solidFill>
                <a:latin typeface="Constantia" panose="02030602050306030303" pitchFamily="18" charset="0"/>
              </a:rPr>
              <a:t>Transportation – Sokoto State.</a:t>
            </a:r>
          </a:p>
          <a:p>
            <a:pPr>
              <a:buFontTx/>
              <a:buChar char="-"/>
            </a:pPr>
            <a:r>
              <a:rPr lang="en-GB" b="1" dirty="0">
                <a:solidFill>
                  <a:srgbClr val="F1AC3D"/>
                </a:solidFill>
                <a:latin typeface="Constantia" panose="02030602050306030303" pitchFamily="18" charset="0"/>
              </a:rPr>
              <a:t>Volunteerism: Palliatives, Community Support – </a:t>
            </a:r>
            <a:r>
              <a:rPr lang="en-GB" b="1" dirty="0" err="1">
                <a:solidFill>
                  <a:srgbClr val="F1AC3D"/>
                </a:solidFill>
                <a:latin typeface="Constantia" panose="02030602050306030303" pitchFamily="18" charset="0"/>
              </a:rPr>
              <a:t>Zumunta</a:t>
            </a:r>
            <a:r>
              <a:rPr lang="en-GB" b="1" dirty="0">
                <a:solidFill>
                  <a:srgbClr val="F1AC3D"/>
                </a:solidFill>
                <a:latin typeface="Constantia" panose="02030602050306030303" pitchFamily="18" charset="0"/>
              </a:rPr>
              <a:t> Association, USA empowered 18 NGO’s in 12 States in April, 2022.</a:t>
            </a:r>
          </a:p>
        </p:txBody>
      </p:sp>
      <p:sp>
        <p:nvSpPr>
          <p:cNvPr id="4" name="Slide Number Placeholder 3">
            <a:extLst>
              <a:ext uri="{FF2B5EF4-FFF2-40B4-BE49-F238E27FC236}">
                <a16:creationId xmlns="" xmlns:a16="http://schemas.microsoft.com/office/drawing/2014/main" id="{89D5F039-7CB6-6B1D-35DE-5ADB607F9483}"/>
              </a:ext>
            </a:extLst>
          </p:cNvPr>
          <p:cNvSpPr>
            <a:spLocks noGrp="1"/>
          </p:cNvSpPr>
          <p:nvPr>
            <p:ph type="sldNum" sz="quarter" idx="12"/>
          </p:nvPr>
        </p:nvSpPr>
        <p:spPr/>
        <p:txBody>
          <a:bodyPr/>
          <a:lstStyle/>
          <a:p>
            <a:fld id="{407400A6-8527-4CF1-9039-E51BFA4A627E}" type="slidenum">
              <a:rPr lang="x-none" smtClean="0"/>
              <a:t>22</a:t>
            </a:fld>
            <a:endParaRPr lang="x-none"/>
          </a:p>
        </p:txBody>
      </p:sp>
      <p:pic>
        <p:nvPicPr>
          <p:cNvPr id="5" name="Picture 2" descr="Nigerians in Diaspora Commission">
            <a:extLst>
              <a:ext uri="{FF2B5EF4-FFF2-40B4-BE49-F238E27FC236}">
                <a16:creationId xmlns="" xmlns:a16="http://schemas.microsoft.com/office/drawing/2014/main" id="{4AC2BD8F-F5DF-872B-D4BA-F2A4D9843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311" y="38628"/>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87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4BAB32A-7EBC-4637-893D-322691493024}"/>
              </a:ext>
            </a:extLst>
          </p:cNvPr>
          <p:cNvSpPr>
            <a:spLocks noGrp="1"/>
          </p:cNvSpPr>
          <p:nvPr>
            <p:ph type="sldNum" sz="quarter" idx="12"/>
          </p:nvPr>
        </p:nvSpPr>
        <p:spPr/>
        <p:txBody>
          <a:bodyPr/>
          <a:lstStyle/>
          <a:p>
            <a:fld id="{407400A6-8527-4CF1-9039-E51BFA4A627E}" type="slidenum">
              <a:rPr lang="x-none" smtClean="0"/>
              <a:t>23</a:t>
            </a:fld>
            <a:endParaRPr lang="x-none"/>
          </a:p>
        </p:txBody>
      </p:sp>
      <p:pic>
        <p:nvPicPr>
          <p:cNvPr id="7" name="Picture 2" descr="Nigerians in Diaspora Commission">
            <a:extLst>
              <a:ext uri="{FF2B5EF4-FFF2-40B4-BE49-F238E27FC236}">
                <a16:creationId xmlns="" xmlns:a16="http://schemas.microsoft.com/office/drawing/2014/main" id="{F97CD72A-26D1-4D3A-9A84-80FEA5D1BB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6" y="126887"/>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 xmlns:a16="http://schemas.microsoft.com/office/drawing/2014/main" id="{F4D39292-8A72-4C93-B6A8-C6389F01CF59}"/>
              </a:ext>
            </a:extLst>
          </p:cNvPr>
          <p:cNvSpPr txBox="1">
            <a:spLocks/>
          </p:cNvSpPr>
          <p:nvPr/>
        </p:nvSpPr>
        <p:spPr>
          <a:xfrm>
            <a:off x="2939606" y="563562"/>
            <a:ext cx="7896980" cy="135536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u="sng" dirty="0">
                <a:solidFill>
                  <a:schemeClr val="tx1"/>
                </a:solidFill>
                <a:latin typeface="Constantia" panose="02030602050306030303" pitchFamily="18" charset="0"/>
              </a:rPr>
              <a:t>SUCCESS STORIES</a:t>
            </a:r>
            <a:endParaRPr lang="x-none" sz="4400" b="1" u="sng" dirty="0">
              <a:solidFill>
                <a:schemeClr val="tx1"/>
              </a:solidFill>
              <a:latin typeface="Constantia" panose="02030602050306030303" pitchFamily="18" charset="0"/>
            </a:endParaRPr>
          </a:p>
        </p:txBody>
      </p:sp>
      <p:sp>
        <p:nvSpPr>
          <p:cNvPr id="9" name="Content Placeholder 2">
            <a:extLst>
              <a:ext uri="{FF2B5EF4-FFF2-40B4-BE49-F238E27FC236}">
                <a16:creationId xmlns="" xmlns:a16="http://schemas.microsoft.com/office/drawing/2014/main" id="{44768805-0CDE-491C-944B-1B60ED341372}"/>
              </a:ext>
            </a:extLst>
          </p:cNvPr>
          <p:cNvSpPr txBox="1">
            <a:spLocks/>
          </p:cNvSpPr>
          <p:nvPr/>
        </p:nvSpPr>
        <p:spPr>
          <a:xfrm>
            <a:off x="1220108" y="1410084"/>
            <a:ext cx="9915252" cy="516656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Nigerian Professional – Footballer Moses Simon who plays in Ligue 1 side FC Nantes in France has drilled three industrial boreholes and wells in </a:t>
            </a:r>
            <a:r>
              <a:rPr lang="en-US" sz="1200" b="1" cap="none" dirty="0" err="1">
                <a:solidFill>
                  <a:srgbClr val="F1AC3D"/>
                </a:solidFill>
                <a:latin typeface="Constantia" panose="02030602050306030303" pitchFamily="18" charset="0"/>
              </a:rPr>
              <a:t>Obagaji</a:t>
            </a:r>
            <a:r>
              <a:rPr lang="en-US" sz="1200" b="1" cap="none" dirty="0">
                <a:solidFill>
                  <a:srgbClr val="F1AC3D"/>
                </a:solidFill>
                <a:latin typeface="Constantia" panose="02030602050306030303" pitchFamily="18" charset="0"/>
              </a:rPr>
              <a:t> </a:t>
            </a:r>
            <a:r>
              <a:rPr lang="en-US" sz="1200" b="1" cap="none" dirty="0" err="1">
                <a:solidFill>
                  <a:srgbClr val="F1AC3D"/>
                </a:solidFill>
                <a:latin typeface="Constantia" panose="02030602050306030303" pitchFamily="18" charset="0"/>
              </a:rPr>
              <a:t>Agatu</a:t>
            </a:r>
            <a:r>
              <a:rPr lang="en-US" sz="1200" b="1" cap="none" dirty="0">
                <a:solidFill>
                  <a:srgbClr val="F1AC3D"/>
                </a:solidFill>
                <a:latin typeface="Constantia" panose="02030602050306030303" pitchFamily="18" charset="0"/>
              </a:rPr>
              <a:t> in </a:t>
            </a:r>
            <a:r>
              <a:rPr lang="en-US" sz="1200" b="1" cap="none" dirty="0" err="1">
                <a:solidFill>
                  <a:srgbClr val="F1AC3D"/>
                </a:solidFill>
                <a:latin typeface="Constantia" panose="02030602050306030303" pitchFamily="18" charset="0"/>
              </a:rPr>
              <a:t>Agatu</a:t>
            </a:r>
            <a:r>
              <a:rPr lang="en-US" sz="1200" b="1" cap="none" dirty="0">
                <a:solidFill>
                  <a:srgbClr val="F1AC3D"/>
                </a:solidFill>
                <a:latin typeface="Constantia" panose="02030602050306030303" pitchFamily="18" charset="0"/>
              </a:rPr>
              <a:t> Local Government Area of Benue State thereby solving the perennial water problems of his community. He is also building roads and drainages in </a:t>
            </a:r>
            <a:r>
              <a:rPr lang="en-US" sz="1200" b="1" cap="none" dirty="0" err="1">
                <a:solidFill>
                  <a:srgbClr val="F1AC3D"/>
                </a:solidFill>
                <a:latin typeface="Constantia" panose="02030602050306030303" pitchFamily="18" charset="0"/>
              </a:rPr>
              <a:t>Obagaji</a:t>
            </a:r>
            <a:r>
              <a:rPr lang="en-US" sz="1200" b="1" cap="none" dirty="0">
                <a:solidFill>
                  <a:srgbClr val="F1AC3D"/>
                </a:solidFill>
                <a:latin typeface="Constantia" panose="02030602050306030303" pitchFamily="18" charset="0"/>
              </a:rPr>
              <a:t> </a:t>
            </a:r>
            <a:r>
              <a:rPr lang="en-US" sz="1200" b="1" cap="none" dirty="0" err="1">
                <a:solidFill>
                  <a:srgbClr val="F1AC3D"/>
                </a:solidFill>
                <a:latin typeface="Constantia" panose="02030602050306030303" pitchFamily="18" charset="0"/>
              </a:rPr>
              <a:t>Agatu</a:t>
            </a:r>
            <a:r>
              <a:rPr lang="en-US" sz="1200" b="1" cap="none" dirty="0">
                <a:solidFill>
                  <a:srgbClr val="F1AC3D"/>
                </a:solidFill>
                <a:latin typeface="Constantia" panose="02030602050306030303" pitchFamily="18" charset="0"/>
              </a:rPr>
              <a:t>.</a:t>
            </a:r>
          </a:p>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Atlanta –USA based Nnewi indigenes of Anambra State have offset hospital bills of 12 stranded Nursing mothers at Nnamdi Azikiwe University Teaching Hospital (NAUTH), Nnewi in December, 2020.  This is the third annual mission of the association.</a:t>
            </a:r>
          </a:p>
          <a:p>
            <a:pPr marL="171450" indent="-171450" algn="just">
              <a:buFont typeface="Arial" panose="020B0604020202020204" pitchFamily="34" charset="0"/>
              <a:buChar char="•"/>
            </a:pPr>
            <a:r>
              <a:rPr lang="en-US" sz="1200" b="1" cap="none" dirty="0" err="1">
                <a:solidFill>
                  <a:srgbClr val="F1AC3D"/>
                </a:solidFill>
                <a:latin typeface="Constantia" panose="02030602050306030303" pitchFamily="18" charset="0"/>
              </a:rPr>
              <a:t>Ihiala</a:t>
            </a:r>
            <a:r>
              <a:rPr lang="en-US" sz="1200" b="1" cap="none" dirty="0">
                <a:solidFill>
                  <a:srgbClr val="F1AC3D"/>
                </a:solidFill>
                <a:latin typeface="Constantia" panose="02030602050306030303" pitchFamily="18" charset="0"/>
              </a:rPr>
              <a:t> Local Government Union in Netherlands distributed 50 hospital mattresses to five Health </a:t>
            </a:r>
            <a:r>
              <a:rPr lang="en-US" sz="1200" b="1" cap="none" dirty="0" err="1">
                <a:solidFill>
                  <a:srgbClr val="F1AC3D"/>
                </a:solidFill>
                <a:latin typeface="Constantia" panose="02030602050306030303" pitchFamily="18" charset="0"/>
              </a:rPr>
              <a:t>Centres</a:t>
            </a:r>
            <a:r>
              <a:rPr lang="en-US" sz="1200" b="1" cap="none" dirty="0">
                <a:solidFill>
                  <a:srgbClr val="F1AC3D"/>
                </a:solidFill>
                <a:latin typeface="Constantia" panose="02030602050306030303" pitchFamily="18" charset="0"/>
              </a:rPr>
              <a:t> in </a:t>
            </a:r>
            <a:r>
              <a:rPr lang="en-US" sz="1200" b="1" cap="none" dirty="0" err="1">
                <a:solidFill>
                  <a:srgbClr val="F1AC3D"/>
                </a:solidFill>
                <a:latin typeface="Constantia" panose="02030602050306030303" pitchFamily="18" charset="0"/>
              </a:rPr>
              <a:t>Ihiala</a:t>
            </a:r>
            <a:r>
              <a:rPr lang="en-US" sz="1200" b="1" cap="none" dirty="0">
                <a:solidFill>
                  <a:srgbClr val="F1AC3D"/>
                </a:solidFill>
                <a:latin typeface="Constantia" panose="02030602050306030303" pitchFamily="18" charset="0"/>
              </a:rPr>
              <a:t> Local Government of Anambra State in January, 2021.</a:t>
            </a:r>
          </a:p>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The Nigerian Doctors in Africa Association in collaboration with Orthopedic Hospital, Enugu State carried out a successful Medical Mission in </a:t>
            </a:r>
            <a:r>
              <a:rPr lang="en-US" sz="1200" b="1" cap="none" dirty="0" err="1">
                <a:solidFill>
                  <a:srgbClr val="F1AC3D"/>
                </a:solidFill>
                <a:latin typeface="Constantia" panose="02030602050306030303" pitchFamily="18" charset="0"/>
              </a:rPr>
              <a:t>Janaury</a:t>
            </a:r>
            <a:r>
              <a:rPr lang="en-US" sz="1200" b="1" cap="none" dirty="0">
                <a:solidFill>
                  <a:srgbClr val="F1AC3D"/>
                </a:solidFill>
                <a:latin typeface="Constantia" panose="02030602050306030303" pitchFamily="18" charset="0"/>
              </a:rPr>
              <a:t> 2021. Eighty Four (84) surgical cases were received and treated successfully.  This exercise will hold every four months in the year 2021.</a:t>
            </a:r>
          </a:p>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Footballer Ahmed Musa, the Captain of the Super Eagles of Nigeria has commenced the building of M &amp; S International School in </a:t>
            </a:r>
            <a:r>
              <a:rPr lang="en-US" sz="1200" b="1" cap="none" dirty="0" err="1">
                <a:solidFill>
                  <a:srgbClr val="F1AC3D"/>
                </a:solidFill>
                <a:latin typeface="Constantia" panose="02030602050306030303" pitchFamily="18" charset="0"/>
              </a:rPr>
              <a:t>Bukuru</a:t>
            </a:r>
            <a:r>
              <a:rPr lang="en-US" sz="1200" b="1" cap="none" dirty="0">
                <a:solidFill>
                  <a:srgbClr val="F1AC3D"/>
                </a:solidFill>
                <a:latin typeface="Constantia" panose="02030602050306030303" pitchFamily="18" charset="0"/>
              </a:rPr>
              <a:t>, Jos South Local Government Area, Plateau State. He is also running a football Academy in Jos, Plateau State.  These are his “give back” projects as a Diaspora to his community.</a:t>
            </a:r>
          </a:p>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The Delta State Diaspora are working on establishing a Diaspora University of Technology in </a:t>
            </a:r>
            <a:r>
              <a:rPr lang="en-US" sz="1200" b="1" cap="none" dirty="0" err="1">
                <a:solidFill>
                  <a:srgbClr val="F1AC3D"/>
                </a:solidFill>
                <a:latin typeface="Constantia" panose="02030602050306030303" pitchFamily="18" charset="0"/>
              </a:rPr>
              <a:t>Asaba</a:t>
            </a:r>
            <a:r>
              <a:rPr lang="en-US" sz="1200" b="1" cap="none" dirty="0">
                <a:solidFill>
                  <a:srgbClr val="F1AC3D"/>
                </a:solidFill>
                <a:latin typeface="Constantia" panose="02030602050306030303" pitchFamily="18" charset="0"/>
              </a:rPr>
              <a:t>, Delta State.</a:t>
            </a:r>
          </a:p>
          <a:p>
            <a:pPr marL="171450" indent="-171450" algn="just">
              <a:buFont typeface="Arial" panose="020B0604020202020204" pitchFamily="34" charset="0"/>
              <a:buChar char="•"/>
            </a:pPr>
            <a:r>
              <a:rPr lang="en-US" sz="1200" b="1" cap="none" dirty="0">
                <a:solidFill>
                  <a:srgbClr val="F1AC3D"/>
                </a:solidFill>
                <a:latin typeface="Constantia" panose="02030602050306030303" pitchFamily="18" charset="0"/>
              </a:rPr>
              <a:t>Many other Nigerians in the Diaspora are running many community projects either as individuals, groups or communities all over the country. These are classified either as investments, volunteerism or charity</a:t>
            </a:r>
            <a:r>
              <a:rPr lang="en-US" sz="1200" b="1" cap="none" dirty="0" smtClean="0">
                <a:solidFill>
                  <a:srgbClr val="F1AC3D"/>
                </a:solidFill>
                <a:latin typeface="Constantia" panose="02030602050306030303" pitchFamily="18" charset="0"/>
              </a:rPr>
              <a:t>.</a:t>
            </a:r>
          </a:p>
          <a:p>
            <a:pPr marL="171450" indent="-171450" algn="just">
              <a:buFont typeface="Arial" panose="020B0604020202020204" pitchFamily="34" charset="0"/>
              <a:buChar char="•"/>
            </a:pPr>
            <a:r>
              <a:rPr lang="en-US" sz="1200" b="1" cap="none" dirty="0" smtClean="0">
                <a:solidFill>
                  <a:srgbClr val="F1AC3D"/>
                </a:solidFill>
                <a:latin typeface="Constantia" panose="02030602050306030303" pitchFamily="18" charset="0"/>
              </a:rPr>
              <a:t>Twelve  private world class hospitals built by the Diaspora in Nigeria since COVID-19</a:t>
            </a:r>
            <a:endParaRPr lang="en-US" sz="1200" b="1" cap="none" dirty="0">
              <a:solidFill>
                <a:srgbClr val="F1AC3D"/>
              </a:solidFill>
              <a:latin typeface="Constantia" panose="02030602050306030303" pitchFamily="18" charset="0"/>
            </a:endParaRPr>
          </a:p>
          <a:p>
            <a:pPr marL="171450" indent="-171450" algn="just">
              <a:buFont typeface="Arial" panose="020B0604020202020204" pitchFamily="34" charset="0"/>
              <a:buChar char="•"/>
            </a:pPr>
            <a:endParaRPr lang="en-US" sz="1200" b="1" dirty="0"/>
          </a:p>
          <a:p>
            <a:r>
              <a:rPr lang="en-US" sz="2800" b="1" dirty="0">
                <a:solidFill>
                  <a:schemeClr val="tx1"/>
                </a:solidFill>
                <a:latin typeface="Constantia" panose="02030602050306030303" pitchFamily="18" charset="0"/>
              </a:rPr>
              <a:t>   BRAIN </a:t>
            </a:r>
            <a:r>
              <a:rPr lang="en-US" sz="2800" b="1" dirty="0">
                <a:solidFill>
                  <a:srgbClr val="FF0000"/>
                </a:solidFill>
              </a:rPr>
              <a:t>DRAIN</a:t>
            </a:r>
            <a:r>
              <a:rPr lang="en-US" sz="2800" b="1" dirty="0"/>
              <a:t>	    </a:t>
            </a:r>
            <a:r>
              <a:rPr lang="en-US" sz="2800" b="1" dirty="0">
                <a:solidFill>
                  <a:schemeClr val="tx1"/>
                </a:solidFill>
                <a:latin typeface="Constantia" panose="02030602050306030303" pitchFamily="18" charset="0"/>
              </a:rPr>
              <a:t>BRAIN</a:t>
            </a:r>
            <a:r>
              <a:rPr lang="en-US" sz="2800" b="1" dirty="0"/>
              <a:t> </a:t>
            </a:r>
            <a:r>
              <a:rPr lang="en-US" sz="2800" b="1" dirty="0">
                <a:solidFill>
                  <a:srgbClr val="54D331"/>
                </a:solidFill>
              </a:rPr>
              <a:t>GAIN</a:t>
            </a:r>
            <a:r>
              <a:rPr lang="en-US" sz="2800" b="1" dirty="0">
                <a:solidFill>
                  <a:schemeClr val="tx1"/>
                </a:solidFill>
              </a:rPr>
              <a:t>  </a:t>
            </a:r>
            <a:r>
              <a:rPr lang="en-US" sz="2800" b="1" dirty="0"/>
              <a:t>    </a:t>
            </a:r>
            <a:r>
              <a:rPr lang="en-US" sz="2800" b="1" dirty="0">
                <a:solidFill>
                  <a:schemeClr val="tx1"/>
                </a:solidFill>
                <a:latin typeface="Constantia" panose="02030602050306030303" pitchFamily="18" charset="0"/>
              </a:rPr>
              <a:t>BRAIN</a:t>
            </a:r>
            <a:r>
              <a:rPr lang="en-US" sz="2800" b="1" dirty="0"/>
              <a:t> </a:t>
            </a:r>
            <a:r>
              <a:rPr lang="en-US" sz="2800" b="1" dirty="0">
                <a:solidFill>
                  <a:srgbClr val="FFFF00"/>
                </a:solidFill>
              </a:rPr>
              <a:t>CIRCULATION</a:t>
            </a:r>
            <a:r>
              <a:rPr lang="en-US" sz="2800" b="1" dirty="0">
                <a:solidFill>
                  <a:schemeClr val="bg1"/>
                </a:solidFill>
              </a:rPr>
              <a:t>.</a:t>
            </a:r>
          </a:p>
          <a:p>
            <a:endParaRPr lang="en-US" sz="1200" b="1" dirty="0"/>
          </a:p>
          <a:p>
            <a:endParaRPr lang="en-US" sz="1200" b="1" dirty="0"/>
          </a:p>
        </p:txBody>
      </p:sp>
      <p:sp>
        <p:nvSpPr>
          <p:cNvPr id="10" name="Arrow: Right 9">
            <a:extLst>
              <a:ext uri="{FF2B5EF4-FFF2-40B4-BE49-F238E27FC236}">
                <a16:creationId xmlns="" xmlns:a16="http://schemas.microsoft.com/office/drawing/2014/main" id="{ECA965E2-61F3-4BB7-A13B-6D1923AF9E1F}"/>
              </a:ext>
            </a:extLst>
          </p:cNvPr>
          <p:cNvSpPr/>
          <p:nvPr/>
        </p:nvSpPr>
        <p:spPr>
          <a:xfrm>
            <a:off x="3936433" y="5957513"/>
            <a:ext cx="470673" cy="29195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Arrow: Right 10">
            <a:extLst>
              <a:ext uri="{FF2B5EF4-FFF2-40B4-BE49-F238E27FC236}">
                <a16:creationId xmlns="" xmlns:a16="http://schemas.microsoft.com/office/drawing/2014/main" id="{9902330E-84A1-4FFA-AB7C-5EC65C584FBD}"/>
              </a:ext>
            </a:extLst>
          </p:cNvPr>
          <p:cNvSpPr/>
          <p:nvPr/>
        </p:nvSpPr>
        <p:spPr>
          <a:xfrm>
            <a:off x="6652759" y="5959703"/>
            <a:ext cx="470673" cy="29195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5250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igerians in Diaspora Commission">
            <a:extLst>
              <a:ext uri="{FF2B5EF4-FFF2-40B4-BE49-F238E27FC236}">
                <a16:creationId xmlns="" xmlns:a16="http://schemas.microsoft.com/office/drawing/2014/main" id="{10F460A6-E25F-49FC-B70B-ECAA04F15B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 y="5728087"/>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DC6B5DB9-7A47-403F-9213-F26718B60776}"/>
              </a:ext>
            </a:extLst>
          </p:cNvPr>
          <p:cNvSpPr>
            <a:spLocks noGrp="1"/>
          </p:cNvSpPr>
          <p:nvPr>
            <p:ph type="sldNum" sz="quarter" idx="12"/>
          </p:nvPr>
        </p:nvSpPr>
        <p:spPr/>
        <p:txBody>
          <a:bodyPr/>
          <a:lstStyle/>
          <a:p>
            <a:fld id="{407400A6-8527-4CF1-9039-E51BFA4A627E}" type="slidenum">
              <a:rPr lang="x-none" smtClean="0"/>
              <a:t>24</a:t>
            </a:fld>
            <a:endParaRPr lang="x-none"/>
          </a:p>
        </p:txBody>
      </p:sp>
      <p:sp>
        <p:nvSpPr>
          <p:cNvPr id="10" name="Title 3">
            <a:extLst>
              <a:ext uri="{FF2B5EF4-FFF2-40B4-BE49-F238E27FC236}">
                <a16:creationId xmlns="" xmlns:a16="http://schemas.microsoft.com/office/drawing/2014/main" id="{FA88C654-B55F-95A7-EC73-7E9DE05A9CA0}"/>
              </a:ext>
            </a:extLst>
          </p:cNvPr>
          <p:cNvSpPr txBox="1">
            <a:spLocks/>
          </p:cNvSpPr>
          <p:nvPr/>
        </p:nvSpPr>
        <p:spPr>
          <a:xfrm>
            <a:off x="3429001" y="563562"/>
            <a:ext cx="6439899" cy="111435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u="sng" dirty="0">
                <a:solidFill>
                  <a:schemeClr val="tx1"/>
                </a:solidFill>
                <a:latin typeface="Constantia" panose="02030602050306030303" pitchFamily="18" charset="0"/>
              </a:rPr>
              <a:t>CONCLUSIONS.</a:t>
            </a:r>
            <a:endParaRPr lang="x-none" sz="4400" b="1" u="sng" dirty="0">
              <a:solidFill>
                <a:schemeClr val="tx1"/>
              </a:solidFill>
              <a:latin typeface="Constantia" panose="02030602050306030303" pitchFamily="18" charset="0"/>
            </a:endParaRPr>
          </a:p>
        </p:txBody>
      </p:sp>
      <p:sp>
        <p:nvSpPr>
          <p:cNvPr id="2" name="TextBox 1"/>
          <p:cNvSpPr txBox="1"/>
          <p:nvPr/>
        </p:nvSpPr>
        <p:spPr>
          <a:xfrm>
            <a:off x="2558708" y="1548963"/>
            <a:ext cx="7698985" cy="4524315"/>
          </a:xfrm>
          <a:prstGeom prst="rect">
            <a:avLst/>
          </a:prstGeom>
          <a:noFill/>
        </p:spPr>
        <p:txBody>
          <a:bodyPr wrap="square" rtlCol="0">
            <a:spAutoFit/>
          </a:bodyPr>
          <a:lstStyle/>
          <a:p>
            <a:pPr marL="285750" indent="-285750">
              <a:buFont typeface="Arial" pitchFamily="34" charset="0"/>
              <a:buChar char="•"/>
            </a:pPr>
            <a:r>
              <a:rPr lang="en-US" sz="2400" b="1" dirty="0" smtClean="0"/>
              <a:t>The </a:t>
            </a:r>
            <a:r>
              <a:rPr lang="en-US" sz="2400" b="1" dirty="0" err="1" smtClean="0"/>
              <a:t>Japa</a:t>
            </a:r>
            <a:r>
              <a:rPr lang="en-US" sz="2400" b="1" dirty="0" smtClean="0"/>
              <a:t> phenomenon is a global issue and not restricted to Nigeria due to globalization. It must be harnessed for positive outcomes. </a:t>
            </a:r>
          </a:p>
          <a:p>
            <a:pPr marL="285750" indent="-285750">
              <a:buFont typeface="Arial" pitchFamily="34" charset="0"/>
              <a:buChar char="•"/>
            </a:pPr>
            <a:r>
              <a:rPr lang="en-US" sz="2400" b="1" dirty="0" smtClean="0"/>
              <a:t>“</a:t>
            </a:r>
            <a:r>
              <a:rPr lang="en-US" sz="2400" b="1" dirty="0" err="1" smtClean="0"/>
              <a:t>Paja</a:t>
            </a:r>
            <a:r>
              <a:rPr lang="en-US" sz="2400" b="1" dirty="0" smtClean="0"/>
              <a:t>” is also a phenomenon that should be encouraged and the media highlight it (returnee diaspora either physically, skills or remittances).</a:t>
            </a:r>
          </a:p>
          <a:p>
            <a:pPr marL="285750" indent="-285750">
              <a:buFont typeface="Arial" pitchFamily="34" charset="0"/>
              <a:buChar char="•"/>
            </a:pPr>
            <a:r>
              <a:rPr lang="en-US" sz="2400" b="1" dirty="0" smtClean="0"/>
              <a:t>“Only Nigerians both those at home and the Diaspora can develop Nigeria. Others can complement.” (</a:t>
            </a:r>
            <a:r>
              <a:rPr lang="en-US" sz="2400" b="1" dirty="0" err="1" smtClean="0"/>
              <a:t>Bassi</a:t>
            </a:r>
            <a:r>
              <a:rPr lang="en-US" sz="2400" b="1" dirty="0" smtClean="0"/>
              <a:t> 2022)</a:t>
            </a:r>
          </a:p>
          <a:p>
            <a:pPr marL="285750" indent="-285750">
              <a:buFont typeface="Arial" pitchFamily="34" charset="0"/>
              <a:buChar char="•"/>
            </a:pPr>
            <a:r>
              <a:rPr lang="en-US" sz="2400" b="1" dirty="0" smtClean="0"/>
              <a:t>“Whatever we achieve outside in foreign lands, Home is Home, and no one else can build and develop our Home” (</a:t>
            </a:r>
            <a:r>
              <a:rPr lang="en-US" sz="2400" b="1" dirty="0" err="1" smtClean="0"/>
              <a:t>Ayalogu</a:t>
            </a:r>
            <a:r>
              <a:rPr lang="en-US" sz="2400" b="1" dirty="0" smtClean="0"/>
              <a:t> 2007)</a:t>
            </a:r>
            <a:endParaRPr lang="en-US" sz="2400" b="1" dirty="0"/>
          </a:p>
        </p:txBody>
      </p:sp>
    </p:spTree>
    <p:extLst>
      <p:ext uri="{BB962C8B-B14F-4D97-AF65-F5344CB8AC3E}">
        <p14:creationId xmlns:p14="http://schemas.microsoft.com/office/powerpoint/2010/main" val="1495381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CBC63982-59DE-4B9C-9020-EF9A088E69B6}"/>
              </a:ext>
            </a:extLst>
          </p:cNvPr>
          <p:cNvSpPr>
            <a:spLocks noGrp="1"/>
          </p:cNvSpPr>
          <p:nvPr>
            <p:ph type="title"/>
          </p:nvPr>
        </p:nvSpPr>
        <p:spPr>
          <a:xfrm>
            <a:off x="1366916" y="2728734"/>
            <a:ext cx="9404723" cy="2134813"/>
          </a:xfrm>
        </p:spPr>
        <p:txBody>
          <a:bodyPr/>
          <a:lstStyle/>
          <a:p>
            <a:pPr algn="ctr"/>
            <a:r>
              <a:rPr lang="en-GB" sz="6600" b="1" dirty="0">
                <a:solidFill>
                  <a:schemeClr val="tx1"/>
                </a:solidFill>
              </a:rPr>
              <a:t>THANK YOU.</a:t>
            </a:r>
            <a:r>
              <a:rPr lang="x-none" sz="6600" b="1" dirty="0">
                <a:solidFill>
                  <a:schemeClr val="tx1"/>
                </a:solidFill>
              </a:rPr>
              <a:t/>
            </a:r>
            <a:br>
              <a:rPr lang="x-none" sz="6600" b="1" dirty="0">
                <a:solidFill>
                  <a:schemeClr val="tx1"/>
                </a:solidFill>
              </a:rPr>
            </a:br>
            <a:endParaRPr lang="x-none" sz="6600" dirty="0">
              <a:solidFill>
                <a:schemeClr val="tx1"/>
              </a:solidFill>
            </a:endParaRPr>
          </a:p>
        </p:txBody>
      </p:sp>
      <p:sp>
        <p:nvSpPr>
          <p:cNvPr id="5" name="Slide Number Placeholder 4">
            <a:extLst>
              <a:ext uri="{FF2B5EF4-FFF2-40B4-BE49-F238E27FC236}">
                <a16:creationId xmlns="" xmlns:a16="http://schemas.microsoft.com/office/drawing/2014/main" id="{C0AC6210-E6A4-425D-9EA0-F9E99282FEB2}"/>
              </a:ext>
            </a:extLst>
          </p:cNvPr>
          <p:cNvSpPr>
            <a:spLocks noGrp="1"/>
          </p:cNvSpPr>
          <p:nvPr>
            <p:ph type="sldNum" sz="quarter" idx="12"/>
          </p:nvPr>
        </p:nvSpPr>
        <p:spPr/>
        <p:txBody>
          <a:bodyPr/>
          <a:lstStyle/>
          <a:p>
            <a:fld id="{407400A6-8527-4CF1-9039-E51BFA4A627E}" type="slidenum">
              <a:rPr lang="x-none" smtClean="0"/>
              <a:t>25</a:t>
            </a:fld>
            <a:endParaRPr lang="x-none"/>
          </a:p>
        </p:txBody>
      </p:sp>
      <p:pic>
        <p:nvPicPr>
          <p:cNvPr id="7" name="Picture 2" descr="Nigerians in Diaspora Commission">
            <a:extLst>
              <a:ext uri="{FF2B5EF4-FFF2-40B4-BE49-F238E27FC236}">
                <a16:creationId xmlns="" xmlns:a16="http://schemas.microsoft.com/office/drawing/2014/main" id="{ACCDD6E0-1554-4B50-9B98-B07BA6278C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3440" y="5527924"/>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06670-D51A-A121-A723-C48F0339253A}"/>
              </a:ext>
            </a:extLst>
          </p:cNvPr>
          <p:cNvSpPr>
            <a:spLocks noGrp="1"/>
          </p:cNvSpPr>
          <p:nvPr>
            <p:ph type="title"/>
          </p:nvPr>
        </p:nvSpPr>
        <p:spPr>
          <a:xfrm>
            <a:off x="3235567" y="511694"/>
            <a:ext cx="6095999" cy="919479"/>
          </a:xfrm>
        </p:spPr>
        <p:txBody>
          <a:bodyPr>
            <a:normAutofit fontScale="90000"/>
          </a:bodyPr>
          <a:lstStyle/>
          <a:p>
            <a:pPr algn="ctr"/>
            <a:r>
              <a:rPr lang="en-US" b="1" u="sng" dirty="0"/>
              <a:t>REFERENCES/WORKS CITED</a:t>
            </a:r>
            <a:endParaRPr lang="x-none" b="1" u="sng" dirty="0"/>
          </a:p>
        </p:txBody>
      </p:sp>
      <p:sp>
        <p:nvSpPr>
          <p:cNvPr id="3" name="Slide Number Placeholder 2">
            <a:extLst>
              <a:ext uri="{FF2B5EF4-FFF2-40B4-BE49-F238E27FC236}">
                <a16:creationId xmlns="" xmlns:a16="http://schemas.microsoft.com/office/drawing/2014/main" id="{6D7B7F5D-F6D1-9D57-542D-B0568967A975}"/>
              </a:ext>
            </a:extLst>
          </p:cNvPr>
          <p:cNvSpPr>
            <a:spLocks noGrp="1"/>
          </p:cNvSpPr>
          <p:nvPr>
            <p:ph type="sldNum" sz="quarter" idx="12"/>
          </p:nvPr>
        </p:nvSpPr>
        <p:spPr/>
        <p:txBody>
          <a:bodyPr/>
          <a:lstStyle/>
          <a:p>
            <a:fld id="{407400A6-8527-4CF1-9039-E51BFA4A627E}" type="slidenum">
              <a:rPr lang="x-none" smtClean="0"/>
              <a:t>26</a:t>
            </a:fld>
            <a:endParaRPr lang="x-none"/>
          </a:p>
        </p:txBody>
      </p:sp>
      <p:sp>
        <p:nvSpPr>
          <p:cNvPr id="4" name="Title 1">
            <a:extLst>
              <a:ext uri="{FF2B5EF4-FFF2-40B4-BE49-F238E27FC236}">
                <a16:creationId xmlns="" xmlns:a16="http://schemas.microsoft.com/office/drawing/2014/main" id="{97A2DC8A-6658-9AA0-C5FD-82CC1E56E21B}"/>
              </a:ext>
            </a:extLst>
          </p:cNvPr>
          <p:cNvSpPr txBox="1">
            <a:spLocks/>
          </p:cNvSpPr>
          <p:nvPr/>
        </p:nvSpPr>
        <p:spPr>
          <a:xfrm>
            <a:off x="2448560" y="33043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x-none" dirty="0"/>
          </a:p>
        </p:txBody>
      </p:sp>
      <p:sp>
        <p:nvSpPr>
          <p:cNvPr id="6" name="TextBox 5">
            <a:extLst>
              <a:ext uri="{FF2B5EF4-FFF2-40B4-BE49-F238E27FC236}">
                <a16:creationId xmlns="" xmlns:a16="http://schemas.microsoft.com/office/drawing/2014/main" id="{EDA3BE75-DF79-607C-2BD3-285E71927D71}"/>
              </a:ext>
            </a:extLst>
          </p:cNvPr>
          <p:cNvSpPr txBox="1"/>
          <p:nvPr/>
        </p:nvSpPr>
        <p:spPr>
          <a:xfrm>
            <a:off x="1019909" y="1365564"/>
            <a:ext cx="10234246" cy="4493538"/>
          </a:xfrm>
          <a:prstGeom prst="rect">
            <a:avLst/>
          </a:prstGeom>
          <a:noFill/>
        </p:spPr>
        <p:txBody>
          <a:bodyPr wrap="square">
            <a:spAutoFit/>
          </a:bodyPr>
          <a:lstStyle/>
          <a:p>
            <a:pPr marL="342900" indent="-342900">
              <a:buFont typeface="+mj-lt"/>
              <a:buAutoNum type="arabicPeriod"/>
            </a:pPr>
            <a:r>
              <a:rPr lang="en-GB" sz="2200" b="1" dirty="0" smtClean="0">
							</a:rPr>
              <a:t>Joseph U. </a:t>
            </a:r>
            <a:r>
              <a:rPr lang="en-GB" sz="2200" b="1" dirty="0" err="1" smtClean="0">
							</a:rPr>
              <a:t>Ayalogu</a:t>
            </a:r>
            <a:r>
              <a:rPr lang="en-GB" sz="2200" b="1" dirty="0" smtClean="0">
							</a:rPr>
              <a:t>. Ambassador of Nigeria to Switzerland (2004 to 2007</a:t>
            </a:r>
          </a:p>
          <a:p>
            <a:pPr marL="342900" indent="-342900">
              <a:buFont typeface="+mj-lt"/>
              <a:buAutoNum type="arabicPeriod"/>
            </a:pPr>
            <a:r>
              <a:rPr lang="en-GB" sz="2200" b="1" dirty="0" err="1" smtClean="0">
							</a:rPr>
              <a:t>Bassi</a:t>
            </a:r>
            <a:r>
              <a:rPr lang="en-GB" sz="2200" b="1" dirty="0" smtClean="0">
							</a:rPr>
              <a:t> </a:t>
            </a:r>
            <a:r>
              <a:rPr lang="en-GB" sz="2200" b="1" dirty="0" err="1" smtClean="0">
							</a:rPr>
              <a:t>Sule</a:t>
            </a:r>
            <a:r>
              <a:rPr lang="en-GB" sz="2200" b="1" dirty="0" smtClean="0">
							</a:rPr>
              <a:t> </a:t>
            </a:r>
            <a:r>
              <a:rPr lang="en-GB" sz="2200" b="1" dirty="0" err="1" smtClean="0">
							</a:rPr>
              <a:t>Yakubu</a:t>
            </a:r>
            <a:r>
              <a:rPr lang="en-GB" sz="2200" b="1" dirty="0" smtClean="0">
							</a:rPr>
              <a:t> (2022) strategies for managing Brain Drain for national economic Growth. Paper presented at National Productivity Summit, National Productivity Centre, Abuja. May, 2022</a:t>
            </a:r>
            <a:endParaRPr lang="en-GB" sz="2200" b="1" dirty="0" smtClean="0">
						</a:endParaRPr>
          </a:p>
          <a:p>
            <a:pPr marL="342900" indent="-342900">
              <a:buFont typeface="+mj-lt"/>
              <a:buAutoNum type="arabicPeriod"/>
            </a:pPr>
            <a:r>
              <a:rPr lang="en-GB" sz="2200" b="1" dirty="0" smtClean="0">
							</a:rPr>
              <a:t>https</a:t>
            </a:r>
            <a:r>
              <a:rPr lang="en-GB" sz="2200" b="1" dirty="0">
							</a:rPr>
              <a:t>://www.worldbank.org/en/publication/human-capital/brief/about-hcp#:~:text=Human%20capital%20consists%20of%20the,societies%20by%20developing%20human%20capital</a:t>
            </a:r>
            <a:r>
              <a:rPr lang="en-GB" sz="2200" b="1" dirty="0"/>
              <a:t>.</a:t>
            </a:r>
          </a:p>
          <a:p>
            <a:pPr marL="342900" indent="-342900">
              <a:buFont typeface="+mj-lt"/>
              <a:buAutoNum type="arabicPeriod"/>
            </a:pPr>
            <a:r>
              <a:rPr lang="en-GB" sz="2200" b="1" dirty="0"/>
              <a:t>Nigeria and the Burden of Japa Syndrome, April, 2023 - </a:t>
            </a:r>
            <a:r>
              <a:rPr lang="en-GB" sz="2200" b="1" dirty="0">
							</a:rPr>
              <a:t>https://www.thisdaylive.com/index.php/2023/05/02/nigeria-and-burden-of-japa-syndrome#:~:text=Japa%2C%20is%20a%20Yoruba%20coinage,or%20other%20life%20supporting%20means</a:t>
            </a:r>
            <a:r>
              <a:rPr lang="en-GB" sz="2200" b="1" dirty="0"/>
              <a:t>. – </a:t>
            </a:r>
            <a:endParaRPr lang="x-none" sz="2200" b="1" dirty="0"/>
          </a:p>
        </p:txBody>
      </p:sp>
    </p:spTree>
    <p:extLst>
      <p:ext uri="{BB962C8B-B14F-4D97-AF65-F5344CB8AC3E}">
        <p14:creationId xmlns:p14="http://schemas.microsoft.com/office/powerpoint/2010/main" val="210935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2D8E128-8990-685E-CA91-36E6477CD3FC}"/>
              </a:ext>
            </a:extLst>
          </p:cNvPr>
          <p:cNvSpPr>
            <a:spLocks noGrp="1"/>
          </p:cNvSpPr>
          <p:nvPr>
            <p:ph type="body" sz="half" idx="2"/>
          </p:nvPr>
        </p:nvSpPr>
        <p:spPr>
          <a:xfrm>
            <a:off x="1641230" y="1291236"/>
            <a:ext cx="8850923" cy="689964"/>
          </a:xfrm>
        </p:spPr>
        <p:txBody>
          <a:bodyPr>
            <a:noAutofit/>
          </a:bodyPr>
          <a:lstStyle/>
          <a:p>
            <a:pPr algn="ctr"/>
            <a:r>
              <a:rPr lang="en-US" sz="4400" b="1" u="sng" dirty="0" smtClean="0">
                <a:solidFill>
                  <a:srgbClr val="F1AC3D"/>
                </a:solidFill>
              </a:rPr>
              <a:t>HUMAN CAPITAL DEVELOPMENT</a:t>
            </a:r>
            <a:r>
              <a:rPr lang="en-US" sz="3600" b="1" u="sng" dirty="0" smtClean="0">
                <a:solidFill>
                  <a:srgbClr val="F1AC3D"/>
                </a:solidFill>
              </a:rPr>
              <a:t>.</a:t>
            </a:r>
            <a:endParaRPr lang="x-none" sz="3600" b="1" u="sng" dirty="0">
              <a:solidFill>
                <a:srgbClr val="F1AC3D"/>
              </a:solidFill>
            </a:endParaRPr>
          </a:p>
        </p:txBody>
      </p:sp>
      <p:sp>
        <p:nvSpPr>
          <p:cNvPr id="4" name="Slide Number Placeholder 3">
            <a:extLst>
              <a:ext uri="{FF2B5EF4-FFF2-40B4-BE49-F238E27FC236}">
                <a16:creationId xmlns="" xmlns:a16="http://schemas.microsoft.com/office/drawing/2014/main" id="{3DC0D079-9396-0F9C-1F70-8E7EACA2D3AD}"/>
              </a:ext>
            </a:extLst>
          </p:cNvPr>
          <p:cNvSpPr>
            <a:spLocks noGrp="1"/>
          </p:cNvSpPr>
          <p:nvPr>
            <p:ph type="sldNum" sz="quarter" idx="12"/>
          </p:nvPr>
        </p:nvSpPr>
        <p:spPr/>
        <p:txBody>
          <a:bodyPr/>
          <a:lstStyle/>
          <a:p>
            <a:fld id="{407400A6-8527-4CF1-9039-E51BFA4A627E}" type="slidenum">
              <a:rPr lang="x-none" smtClean="0"/>
              <a:t>3</a:t>
            </a:fld>
            <a:endParaRPr lang="x-none"/>
          </a:p>
        </p:txBody>
      </p:sp>
      <p:pic>
        <p:nvPicPr>
          <p:cNvPr id="5" name="Picture 2" descr="Nigerians in Diaspora Commission">
            <a:extLst>
              <a:ext uri="{FF2B5EF4-FFF2-40B4-BE49-F238E27FC236}">
                <a16:creationId xmlns="" xmlns:a16="http://schemas.microsoft.com/office/drawing/2014/main" id="{21591F42-11A2-BC64-7E60-13092D5F38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768" y="5794445"/>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 xmlns:a16="http://schemas.microsoft.com/office/drawing/2014/main" id="{2A232F14-43AB-EEF5-49AE-A8CA0CAC8CCB}"/>
              </a:ext>
            </a:extLst>
          </p:cNvPr>
          <p:cNvSpPr txBox="1">
            <a:spLocks/>
          </p:cNvSpPr>
          <p:nvPr/>
        </p:nvSpPr>
        <p:spPr>
          <a:xfrm>
            <a:off x="1396269" y="1688123"/>
            <a:ext cx="8950960" cy="33851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2400" b="1" dirty="0"/>
          </a:p>
          <a:p>
            <a:pPr algn="ctr">
              <a:lnSpc>
                <a:spcPct val="100000"/>
              </a:lnSpc>
            </a:pPr>
            <a:r>
              <a:rPr lang="en-US" sz="2400" b="1" dirty="0"/>
              <a:t>Human Capital consists of the knowledge and skills that people accumulate throughout their lives, enabling them to realize their potential as productive members of society. Through this, poverty alleviation can occur, with the creation of more inclusive societies if it is developed</a:t>
            </a:r>
            <a:r>
              <a:rPr lang="en-US" sz="2400" b="1" dirty="0" smtClean="0"/>
              <a:t>.</a:t>
            </a:r>
          </a:p>
          <a:p>
            <a:pPr>
              <a:lnSpc>
                <a:spcPct val="100000"/>
              </a:lnSpc>
            </a:pPr>
            <a:endParaRPr lang="en-US" sz="2400" b="1" dirty="0"/>
          </a:p>
          <a:p>
            <a:pPr>
              <a:lnSpc>
                <a:spcPct val="100000"/>
              </a:lnSpc>
            </a:pPr>
            <a:r>
              <a:rPr lang="en-US" sz="2400" b="1" dirty="0" smtClean="0"/>
              <a:t>	Gained through:	* Education/training.</a:t>
            </a:r>
          </a:p>
          <a:p>
            <a:pPr>
              <a:lnSpc>
                <a:spcPct val="100000"/>
              </a:lnSpc>
            </a:pPr>
            <a:r>
              <a:rPr lang="en-US" sz="2400" b="1" dirty="0"/>
              <a:t>	</a:t>
            </a:r>
            <a:r>
              <a:rPr lang="en-US" sz="2400" b="1" dirty="0" smtClean="0"/>
              <a:t>			* experience.</a:t>
            </a:r>
          </a:p>
          <a:p>
            <a:pPr>
              <a:lnSpc>
                <a:spcPct val="100000"/>
              </a:lnSpc>
            </a:pPr>
            <a:r>
              <a:rPr lang="en-US" sz="2400" b="1" dirty="0"/>
              <a:t>	</a:t>
            </a:r>
            <a:r>
              <a:rPr lang="en-US" sz="2400" b="1" dirty="0" smtClean="0"/>
              <a:t>			* exposure (global)</a:t>
            </a:r>
            <a:endParaRPr lang="x-none" sz="2400" b="1" dirty="0"/>
          </a:p>
        </p:txBody>
      </p:sp>
    </p:spTree>
    <p:extLst>
      <p:ext uri="{BB962C8B-B14F-4D97-AF65-F5344CB8AC3E}">
        <p14:creationId xmlns:p14="http://schemas.microsoft.com/office/powerpoint/2010/main" val="55694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385060CE-EB6D-80ED-D0F3-F82770DA100D}"/>
              </a:ext>
            </a:extLst>
          </p:cNvPr>
          <p:cNvSpPr>
            <a:spLocks noGrp="1"/>
          </p:cNvSpPr>
          <p:nvPr>
            <p:ph type="body" sz="half" idx="2"/>
          </p:nvPr>
        </p:nvSpPr>
        <p:spPr>
          <a:xfrm>
            <a:off x="198783" y="1987826"/>
            <a:ext cx="4293704" cy="3891279"/>
          </a:xfrm>
        </p:spPr>
        <p:txBody>
          <a:bodyPr>
            <a:noAutofit/>
          </a:bodyPr>
          <a:lstStyle/>
          <a:p>
            <a:pPr algn="ctr"/>
            <a:endParaRPr lang="en-GB" sz="3200" b="1" dirty="0">
              <a:latin typeface="Constantia" panose="02030602050306030303" pitchFamily="18" charset="0"/>
            </a:endParaRPr>
          </a:p>
          <a:p>
            <a:pPr algn="ctr"/>
            <a:r>
              <a:rPr lang="en-GB" sz="3200" b="1" dirty="0" smtClean="0">
                <a:latin typeface="Constantia" panose="02030602050306030303" pitchFamily="18" charset="0"/>
              </a:rPr>
              <a:t>SOME</a:t>
            </a:r>
          </a:p>
          <a:p>
            <a:pPr algn="ctr"/>
            <a:r>
              <a:rPr lang="en-GB" sz="3200" b="1" dirty="0" smtClean="0">
                <a:latin typeface="Constantia" panose="02030602050306030303" pitchFamily="18" charset="0"/>
              </a:rPr>
              <a:t>PERSPECTIVES </a:t>
            </a:r>
            <a:r>
              <a:rPr lang="en-GB" sz="3200" b="1" dirty="0">
                <a:latin typeface="Constantia" panose="02030602050306030303" pitchFamily="18" charset="0"/>
              </a:rPr>
              <a:t>FOR HUMAN CAPITAL DEVELOPMENT</a:t>
            </a:r>
          </a:p>
        </p:txBody>
      </p:sp>
      <p:sp>
        <p:nvSpPr>
          <p:cNvPr id="4" name="Slide Number Placeholder 3">
            <a:extLst>
              <a:ext uri="{FF2B5EF4-FFF2-40B4-BE49-F238E27FC236}">
                <a16:creationId xmlns="" xmlns:a16="http://schemas.microsoft.com/office/drawing/2014/main" id="{2FD26D9D-F752-B66C-7746-6BEF5B831423}"/>
              </a:ext>
            </a:extLst>
          </p:cNvPr>
          <p:cNvSpPr>
            <a:spLocks noGrp="1"/>
          </p:cNvSpPr>
          <p:nvPr>
            <p:ph type="sldNum" sz="quarter" idx="12"/>
          </p:nvPr>
        </p:nvSpPr>
        <p:spPr/>
        <p:txBody>
          <a:bodyPr/>
          <a:lstStyle/>
          <a:p>
            <a:fld id="{407400A6-8527-4CF1-9039-E51BFA4A627E}" type="slidenum">
              <a:rPr lang="x-none" smtClean="0"/>
              <a:t>4</a:t>
            </a:fld>
            <a:endParaRPr lang="x-none"/>
          </a:p>
        </p:txBody>
      </p:sp>
      <p:pic>
        <p:nvPicPr>
          <p:cNvPr id="8" name="Picture 2" descr="Nigerians in Diaspora Commission">
            <a:extLst>
              <a:ext uri="{FF2B5EF4-FFF2-40B4-BE49-F238E27FC236}">
                <a16:creationId xmlns="" xmlns:a16="http://schemas.microsoft.com/office/drawing/2014/main" id="{6D5E1BB8-DB5B-32BB-7B43-2CF507B2B8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30" y="5666216"/>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 xmlns:a16="http://schemas.microsoft.com/office/drawing/2014/main" id="{22230F08-7504-7664-2643-C1A24B185BF7}"/>
              </a:ext>
            </a:extLst>
          </p:cNvPr>
          <p:cNvSpPr txBox="1">
            <a:spLocks/>
          </p:cNvSpPr>
          <p:nvPr/>
        </p:nvSpPr>
        <p:spPr>
          <a:xfrm>
            <a:off x="4637539" y="634545"/>
            <a:ext cx="6733846" cy="6005350"/>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pPr marL="457200" indent="-457200">
              <a:buFont typeface="+mj-lt"/>
              <a:buAutoNum type="arabicPeriod"/>
            </a:pPr>
            <a:r>
              <a:rPr lang="en-GB" sz="2000" b="1" dirty="0" smtClean="0">
                <a:solidFill>
                  <a:srgbClr val="F1AC3D"/>
                </a:solidFill>
                <a:latin typeface="Constantia" panose="02030602050306030303" pitchFamily="18" charset="0"/>
              </a:rPr>
              <a:t>The </a:t>
            </a:r>
            <a:r>
              <a:rPr lang="en-GB" sz="2000" b="1" dirty="0">
                <a:solidFill>
                  <a:srgbClr val="F1AC3D"/>
                </a:solidFill>
                <a:latin typeface="Constantia" panose="02030602050306030303" pitchFamily="18" charset="0"/>
              </a:rPr>
              <a:t>world of today is a global village (technology &amp; travel). You can be anywhere and carry out your business globally</a:t>
            </a:r>
            <a:r>
              <a:rPr lang="en-GB" sz="2000" b="1" dirty="0" smtClean="0">
                <a:solidFill>
                  <a:srgbClr val="F1AC3D"/>
                </a:solidFill>
                <a:latin typeface="Constantia" panose="02030602050306030303" pitchFamily="18" charset="0"/>
              </a:rPr>
              <a:t>.</a:t>
            </a:r>
          </a:p>
          <a:p>
            <a:pPr marL="457200" indent="-457200">
              <a:buFont typeface="+mj-lt"/>
              <a:buAutoNum type="arabicPeriod"/>
            </a:pPr>
            <a:r>
              <a:rPr lang="en-GB" sz="2000" b="1" dirty="0" smtClean="0">
                <a:solidFill>
                  <a:srgbClr val="F1AC3D"/>
                </a:solidFill>
                <a:latin typeface="Constantia" panose="02030602050306030303" pitchFamily="18" charset="0"/>
              </a:rPr>
              <a:t>The world is a knowledge economy. Skills rule the labour market not qualifications.</a:t>
            </a:r>
          </a:p>
          <a:p>
            <a:pPr marL="457200" indent="-457200">
              <a:buFont typeface="+mj-lt"/>
              <a:buAutoNum type="arabicPeriod"/>
            </a:pPr>
            <a:r>
              <a:rPr lang="en-GB" sz="2000" b="1" dirty="0" smtClean="0">
                <a:solidFill>
                  <a:srgbClr val="F1AC3D"/>
                </a:solidFill>
                <a:latin typeface="Constantia" panose="02030602050306030303" pitchFamily="18" charset="0"/>
              </a:rPr>
              <a:t>Global careers and global labour markets.</a:t>
            </a:r>
            <a:endParaRPr lang="en-GB" sz="2000" b="1" dirty="0">
              <a:solidFill>
                <a:srgbClr val="F1AC3D"/>
              </a:solidFill>
              <a:latin typeface="Constantia" panose="02030602050306030303" pitchFamily="18" charset="0"/>
            </a:endParaRPr>
          </a:p>
          <a:p>
            <a:pPr marL="457200" indent="-457200">
              <a:buFont typeface="+mj-lt"/>
              <a:buAutoNum type="arabicPeriod"/>
            </a:pPr>
            <a:r>
              <a:rPr lang="en-GB" sz="2000" b="1" dirty="0">
                <a:solidFill>
                  <a:srgbClr val="F1AC3D"/>
                </a:solidFill>
                <a:latin typeface="Constantia" panose="02030602050306030303" pitchFamily="18" charset="0"/>
              </a:rPr>
              <a:t>Fundamental human rights for migration, which has resulted in the brain drain/brain gain </a:t>
            </a:r>
            <a:r>
              <a:rPr lang="en-GB" sz="2000" b="1" dirty="0" smtClean="0">
                <a:solidFill>
                  <a:srgbClr val="F1AC3D"/>
                </a:solidFill>
                <a:latin typeface="Constantia" panose="02030602050306030303" pitchFamily="18" charset="0"/>
              </a:rPr>
              <a:t>phenomena (</a:t>
            </a:r>
            <a:r>
              <a:rPr lang="en-GB" sz="2000" b="1" dirty="0" err="1" smtClean="0">
                <a:solidFill>
                  <a:srgbClr val="F1AC3D"/>
                </a:solidFill>
                <a:latin typeface="Constantia" panose="02030602050306030303" pitchFamily="18" charset="0"/>
              </a:rPr>
              <a:t>Japa</a:t>
            </a:r>
            <a:r>
              <a:rPr lang="en-GB" sz="2000" b="1" dirty="0" smtClean="0">
                <a:solidFill>
                  <a:srgbClr val="F1AC3D"/>
                </a:solidFill>
                <a:latin typeface="Constantia" panose="02030602050306030303" pitchFamily="18" charset="0"/>
              </a:rPr>
              <a:t> Phenomena)</a:t>
            </a:r>
            <a:endParaRPr lang="en-GB" sz="2000" b="1" dirty="0">
              <a:solidFill>
                <a:srgbClr val="F1AC3D"/>
              </a:solidFill>
              <a:latin typeface="Constantia" panose="02030602050306030303" pitchFamily="18" charset="0"/>
            </a:endParaRPr>
          </a:p>
          <a:p>
            <a:pPr marL="457200" indent="-457200">
              <a:buFont typeface="+mj-lt"/>
              <a:buAutoNum type="arabicPeriod"/>
            </a:pPr>
            <a:r>
              <a:rPr lang="en-GB" sz="2000" b="1" dirty="0" smtClean="0">
                <a:solidFill>
                  <a:srgbClr val="F1AC3D"/>
                </a:solidFill>
                <a:latin typeface="Constantia" panose="02030602050306030303" pitchFamily="18" charset="0"/>
              </a:rPr>
              <a:t>Labour migration: </a:t>
            </a:r>
            <a:r>
              <a:rPr lang="en-GB" sz="2000" b="1" dirty="0">
                <a:solidFill>
                  <a:srgbClr val="F1AC3D"/>
                </a:solidFill>
                <a:latin typeface="Constantia" panose="02030602050306030303" pitchFamily="18" charset="0"/>
              </a:rPr>
              <a:t>As it is legitimate and </a:t>
            </a:r>
            <a:r>
              <a:rPr lang="en-GB" sz="2000" b="1" dirty="0" smtClean="0">
                <a:solidFill>
                  <a:srgbClr val="F1AC3D"/>
                </a:solidFill>
                <a:latin typeface="Constantia" panose="02030602050306030303" pitchFamily="18" charset="0"/>
              </a:rPr>
              <a:t>legal</a:t>
            </a:r>
          </a:p>
          <a:p>
            <a:pPr marL="457200" indent="-457200">
              <a:buFont typeface="+mj-lt"/>
              <a:buAutoNum type="arabicPeriod"/>
            </a:pPr>
            <a:r>
              <a:rPr lang="en-GB" sz="2000" b="1" dirty="0">
                <a:solidFill>
                  <a:srgbClr val="F1AC3D"/>
                </a:solidFill>
                <a:latin typeface="Constantia" panose="02030602050306030303" pitchFamily="18" charset="0"/>
              </a:rPr>
              <a:t>The emergence of the Diaspora </a:t>
            </a:r>
            <a:r>
              <a:rPr lang="en-GB" sz="2000" b="1" dirty="0" smtClean="0">
                <a:solidFill>
                  <a:srgbClr val="F1AC3D"/>
                </a:solidFill>
                <a:latin typeface="Constantia" panose="02030602050306030303" pitchFamily="18" charset="0"/>
              </a:rPr>
              <a:t>phenomena from migration. </a:t>
            </a:r>
            <a:r>
              <a:rPr lang="en-GB" sz="2000" b="1" dirty="0">
                <a:solidFill>
                  <a:srgbClr val="F1AC3D"/>
                </a:solidFill>
                <a:latin typeface="Constantia" panose="02030602050306030303" pitchFamily="18" charset="0"/>
              </a:rPr>
              <a:t>Nigeria has over 17 million persons outside its borders</a:t>
            </a:r>
            <a:r>
              <a:rPr lang="en-GB" sz="2000" b="1" dirty="0" smtClean="0">
                <a:solidFill>
                  <a:srgbClr val="F1AC3D"/>
                </a:solidFill>
                <a:latin typeface="Constantia" panose="02030602050306030303" pitchFamily="18" charset="0"/>
              </a:rPr>
              <a:t>!</a:t>
            </a:r>
            <a:endParaRPr lang="en-GB" sz="2000" b="1" dirty="0">
              <a:solidFill>
                <a:srgbClr val="F1AC3D"/>
              </a:solidFill>
              <a:latin typeface="Constantia" panose="02030602050306030303" pitchFamily="18" charset="0"/>
            </a:endParaRPr>
          </a:p>
          <a:p>
            <a:pPr marL="457200" indent="-457200">
              <a:buFont typeface="+mj-lt"/>
              <a:buAutoNum type="arabicPeriod"/>
            </a:pPr>
            <a:r>
              <a:rPr lang="en-GB" sz="2000" b="1" dirty="0">
                <a:solidFill>
                  <a:srgbClr val="F1AC3D"/>
                </a:solidFill>
                <a:latin typeface="Constantia" panose="02030602050306030303" pitchFamily="18" charset="0"/>
              </a:rPr>
              <a:t>Therefore, we have to manage the situation through executing </a:t>
            </a:r>
            <a:r>
              <a:rPr lang="en-GB" sz="2000" b="1" dirty="0" smtClean="0">
                <a:solidFill>
                  <a:srgbClr val="F1AC3D"/>
                </a:solidFill>
                <a:latin typeface="Constantia" panose="02030602050306030303" pitchFamily="18" charset="0"/>
              </a:rPr>
              <a:t>designed </a:t>
            </a:r>
            <a:r>
              <a:rPr lang="en-GB" sz="2000" b="1" dirty="0">
                <a:solidFill>
                  <a:srgbClr val="F1AC3D"/>
                </a:solidFill>
                <a:latin typeface="Constantia" panose="02030602050306030303" pitchFamily="18" charset="0"/>
              </a:rPr>
              <a:t>strategies.</a:t>
            </a:r>
          </a:p>
          <a:p>
            <a:pPr marL="457200" indent="-457200">
              <a:buFont typeface="+mj-lt"/>
              <a:buAutoNum type="arabicPeriod"/>
            </a:pPr>
            <a:r>
              <a:rPr lang="en-GB" sz="2000" b="1" dirty="0">
                <a:solidFill>
                  <a:srgbClr val="F1AC3D"/>
                </a:solidFill>
                <a:latin typeface="Constantia" panose="02030602050306030303" pitchFamily="18" charset="0"/>
              </a:rPr>
              <a:t>Think </a:t>
            </a:r>
            <a:r>
              <a:rPr lang="en-GB" sz="2000" b="1" u="sng" dirty="0">
                <a:solidFill>
                  <a:srgbClr val="F1AC3D"/>
                </a:solidFill>
                <a:latin typeface="Constantia" panose="02030602050306030303" pitchFamily="18" charset="0"/>
              </a:rPr>
              <a:t>local </a:t>
            </a:r>
            <a:r>
              <a:rPr lang="en-GB" sz="2000" b="1" dirty="0">
                <a:solidFill>
                  <a:srgbClr val="F1AC3D"/>
                </a:solidFill>
                <a:latin typeface="Constantia" panose="02030602050306030303" pitchFamily="18" charset="0"/>
              </a:rPr>
              <a:t>but act </a:t>
            </a:r>
            <a:r>
              <a:rPr lang="en-GB" sz="2000" b="1" u="sng" dirty="0">
                <a:solidFill>
                  <a:srgbClr val="F1AC3D"/>
                </a:solidFill>
                <a:latin typeface="Constantia" panose="02030602050306030303" pitchFamily="18" charset="0"/>
              </a:rPr>
              <a:t>global</a:t>
            </a:r>
            <a:r>
              <a:rPr lang="en-GB" sz="2000" b="1" dirty="0">
                <a:solidFill>
                  <a:srgbClr val="F1AC3D"/>
                </a:solidFill>
                <a:latin typeface="Constantia" panose="02030602050306030303" pitchFamily="18" charset="0"/>
              </a:rPr>
              <a:t> is the new adage</a:t>
            </a:r>
          </a:p>
        </p:txBody>
      </p:sp>
    </p:spTree>
    <p:extLst>
      <p:ext uri="{BB962C8B-B14F-4D97-AF65-F5344CB8AC3E}">
        <p14:creationId xmlns:p14="http://schemas.microsoft.com/office/powerpoint/2010/main" val="3910743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B6B2B-51C1-3CA8-9CEA-F48246B716D5}"/>
              </a:ext>
            </a:extLst>
          </p:cNvPr>
          <p:cNvSpPr>
            <a:spLocks noGrp="1"/>
          </p:cNvSpPr>
          <p:nvPr>
            <p:ph type="title"/>
          </p:nvPr>
        </p:nvSpPr>
        <p:spPr>
          <a:xfrm>
            <a:off x="4027658" y="715107"/>
            <a:ext cx="6873240" cy="781929"/>
          </a:xfrm>
        </p:spPr>
        <p:txBody>
          <a:bodyPr/>
          <a:lstStyle/>
          <a:p>
            <a:pPr algn="ctr"/>
            <a:r>
              <a:rPr lang="en-US" b="1" u="sng" dirty="0"/>
              <a:t>“Japa” syndrome.</a:t>
            </a:r>
            <a:endParaRPr lang="x-none" b="1" u="sng" dirty="0"/>
          </a:p>
        </p:txBody>
      </p:sp>
      <p:sp>
        <p:nvSpPr>
          <p:cNvPr id="4" name="Text Placeholder 3">
            <a:extLst>
              <a:ext uri="{FF2B5EF4-FFF2-40B4-BE49-F238E27FC236}">
                <a16:creationId xmlns="" xmlns:a16="http://schemas.microsoft.com/office/drawing/2014/main" id="{5CC129A2-3589-ED01-2649-77800171ECE8}"/>
              </a:ext>
            </a:extLst>
          </p:cNvPr>
          <p:cNvSpPr>
            <a:spLocks noGrp="1"/>
          </p:cNvSpPr>
          <p:nvPr>
            <p:ph type="body" sz="half" idx="2"/>
          </p:nvPr>
        </p:nvSpPr>
        <p:spPr>
          <a:xfrm>
            <a:off x="4408266" y="1764271"/>
            <a:ext cx="7377963" cy="4917883"/>
          </a:xfrm>
        </p:spPr>
        <p:txBody>
          <a:bodyPr>
            <a:normAutofit fontScale="92500" lnSpcReduction="20000"/>
          </a:bodyPr>
          <a:lstStyle/>
          <a:p>
            <a:pPr marL="342900" indent="-342900">
              <a:buFont typeface="Arial" pitchFamily="34" charset="0"/>
              <a:buChar char="•"/>
            </a:pPr>
            <a:r>
              <a:rPr lang="en" sz="2800" b="1" i="0" dirty="0" smtClean="0">
                <a:solidFill>
                  <a:srgbClr val="F1AC3D"/>
                </a:solidFill>
                <a:effectLst/>
              </a:rPr>
              <a:t>Japa</a:t>
            </a:r>
            <a:r>
              <a:rPr lang="en" sz="2800" b="1" i="0" dirty="0">
                <a:solidFill>
                  <a:srgbClr val="F1AC3D"/>
                </a:solidFill>
                <a:effectLst/>
              </a:rPr>
              <a:t>, is a Yoruba locution which means to leave for greener pastures.</a:t>
            </a:r>
          </a:p>
          <a:p>
            <a:pPr marL="457200" indent="-457200">
              <a:buFont typeface="Arial" pitchFamily="34" charset="0"/>
              <a:buChar char="•"/>
            </a:pPr>
            <a:r>
              <a:rPr lang="en-US" sz="2800" b="1" dirty="0">
                <a:solidFill>
                  <a:srgbClr val="F1AC3D"/>
                </a:solidFill>
                <a:latin typeface="Google Sans"/>
              </a:rPr>
              <a:t>The</a:t>
            </a:r>
            <a:r>
              <a:rPr lang="en-US" sz="2800" b="1" i="0" dirty="0">
                <a:solidFill>
                  <a:srgbClr val="F1AC3D"/>
                </a:solidFill>
                <a:effectLst/>
                <a:latin typeface="Google Sans"/>
              </a:rPr>
              <a:t> literal connotation denotes 'to leave for good'. It has become the new catch phrase for unbridled migration by desperate Nigerians in search of better paying jobs or other life supporting </a:t>
            </a:r>
            <a:r>
              <a:rPr lang="en-US" sz="2800" b="1" i="0" dirty="0" smtClean="0">
                <a:solidFill>
                  <a:srgbClr val="F1AC3D"/>
                </a:solidFill>
                <a:effectLst/>
                <a:latin typeface="Google Sans"/>
              </a:rPr>
              <a:t>means of livelihood.</a:t>
            </a:r>
          </a:p>
          <a:p>
            <a:pPr marL="457200" indent="-457200">
              <a:buFont typeface="Arial" pitchFamily="34" charset="0"/>
              <a:buChar char="•"/>
            </a:pPr>
            <a:r>
              <a:rPr lang="en-US" sz="2800" b="1" dirty="0" smtClean="0">
                <a:solidFill>
                  <a:srgbClr val="F1AC3D"/>
                </a:solidFill>
                <a:latin typeface="Google Sans"/>
              </a:rPr>
              <a:t>In our context “Migration out of Nigeria (regularly) for greener pasture”</a:t>
            </a:r>
          </a:p>
          <a:p>
            <a:pPr marL="457200" indent="-457200">
              <a:buFont typeface="Arial" pitchFamily="34" charset="0"/>
              <a:buChar char="•"/>
            </a:pPr>
            <a:r>
              <a:rPr lang="en-US" sz="2800" b="1" i="0" dirty="0" err="1" smtClean="0">
                <a:solidFill>
                  <a:srgbClr val="F1AC3D"/>
                </a:solidFill>
                <a:effectLst/>
                <a:latin typeface="Google Sans"/>
              </a:rPr>
              <a:t>Japa</a:t>
            </a:r>
            <a:r>
              <a:rPr lang="en-US" sz="2800" b="1" i="0" dirty="0" smtClean="0">
                <a:solidFill>
                  <a:srgbClr val="F1AC3D"/>
                </a:solidFill>
                <a:effectLst/>
                <a:latin typeface="Google Sans"/>
              </a:rPr>
              <a:t> Syndrome and brain drain are one and same phenomena.</a:t>
            </a:r>
          </a:p>
          <a:p>
            <a:pPr marL="457200" indent="-457200">
              <a:buFont typeface="Arial" pitchFamily="34" charset="0"/>
              <a:buChar char="•"/>
            </a:pPr>
            <a:endParaRPr lang="en" sz="2400" b="1" i="0" dirty="0">
              <a:solidFill>
                <a:srgbClr val="F1AC3D"/>
              </a:solidFill>
              <a:effectLst/>
            </a:endParaRPr>
          </a:p>
          <a:p>
            <a:r>
              <a:rPr lang="en" b="1" i="0" dirty="0">
                <a:solidFill>
                  <a:srgbClr val="F1AC3D"/>
                </a:solidFill>
                <a:effectLst/>
                <a:latin typeface="arial" panose="020B0604020202020204" pitchFamily="34" charset="0"/>
              </a:rPr>
              <a:t/>
            </a:r>
            <a:br>
              <a:rPr lang="en" b="1" i="0" dirty="0">
                <a:solidFill>
                  <a:srgbClr val="F1AC3D"/>
                </a:solidFill>
                <a:effectLst/>
                <a:latin typeface="arial" panose="020B0604020202020204" pitchFamily="34" charset="0"/>
              </a:rPr>
            </a:br>
            <a:endParaRPr lang="x-none" b="1" dirty="0">
              <a:solidFill>
                <a:srgbClr val="F1AC3D"/>
              </a:solidFill>
            </a:endParaRPr>
          </a:p>
        </p:txBody>
      </p:sp>
      <p:pic>
        <p:nvPicPr>
          <p:cNvPr id="7" name="Picture 6">
            <a:extLst>
              <a:ext uri="{FF2B5EF4-FFF2-40B4-BE49-F238E27FC236}">
                <a16:creationId xmlns="" xmlns:a16="http://schemas.microsoft.com/office/drawing/2014/main" id="{10344A53-82C3-28A1-EE51-C630F46D1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84" y="2575560"/>
            <a:ext cx="4090875" cy="3113547"/>
          </a:xfrm>
          <a:prstGeom prst="rect">
            <a:avLst/>
          </a:prstGeom>
        </p:spPr>
      </p:pic>
    </p:spTree>
    <p:extLst>
      <p:ext uri="{BB962C8B-B14F-4D97-AF65-F5344CB8AC3E}">
        <p14:creationId xmlns:p14="http://schemas.microsoft.com/office/powerpoint/2010/main" val="2855148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07" y="1148860"/>
            <a:ext cx="5058508" cy="1107831"/>
          </a:xfrm>
        </p:spPr>
        <p:txBody>
          <a:bodyPr>
            <a:normAutofit/>
          </a:bodyPr>
          <a:lstStyle/>
          <a:p>
            <a:r>
              <a:rPr lang="en-US" sz="6600" b="1" dirty="0" smtClean="0">
                <a:solidFill>
                  <a:schemeClr val="accent1"/>
                </a:solidFill>
              </a:rPr>
              <a:t>MIGRATION</a:t>
            </a:r>
            <a:endParaRPr lang="en-US" sz="6600" b="1" dirty="0">
              <a:solidFill>
                <a:schemeClr val="accent1"/>
              </a:solidFill>
            </a:endParaRPr>
          </a:p>
        </p:txBody>
      </p:sp>
      <p:sp>
        <p:nvSpPr>
          <p:cNvPr id="4" name="Text Placeholder 3"/>
          <p:cNvSpPr>
            <a:spLocks noGrp="1"/>
          </p:cNvSpPr>
          <p:nvPr>
            <p:ph type="body" sz="half" idx="2"/>
          </p:nvPr>
        </p:nvSpPr>
        <p:spPr>
          <a:xfrm>
            <a:off x="1664676" y="2498382"/>
            <a:ext cx="10374923" cy="3853240"/>
          </a:xfrm>
        </p:spPr>
        <p:txBody>
          <a:bodyPr>
            <a:noAutofit/>
          </a:bodyPr>
          <a:lstStyle/>
          <a:p>
            <a:pPr marL="742950" lvl="1" indent="-285750">
              <a:buFont typeface="Arial" pitchFamily="34" charset="0"/>
              <a:buChar char="•"/>
            </a:pPr>
            <a:r>
              <a:rPr lang="en-US" sz="2800" b="1" dirty="0" smtClean="0"/>
              <a:t>A human right issue: regular migration.</a:t>
            </a:r>
          </a:p>
          <a:p>
            <a:pPr marL="742950" lvl="1" indent="-285750">
              <a:buFont typeface="Arial" pitchFamily="34" charset="0"/>
              <a:buChar char="•"/>
            </a:pPr>
            <a:r>
              <a:rPr lang="en-US" sz="2800" b="1" dirty="0" smtClean="0"/>
              <a:t>Globalization made the world a village.</a:t>
            </a:r>
          </a:p>
          <a:p>
            <a:pPr marL="742950" lvl="1" indent="-285750">
              <a:buFont typeface="Arial" pitchFamily="34" charset="0"/>
              <a:buChar char="•"/>
            </a:pPr>
            <a:r>
              <a:rPr lang="en-US" sz="2800" b="1" dirty="0" smtClean="0"/>
              <a:t>Facilitate by: ICT (internet), travel , social media, etc.</a:t>
            </a:r>
          </a:p>
          <a:p>
            <a:pPr marL="742950" lvl="1" indent="-285750">
              <a:buFont typeface="Arial" pitchFamily="34" charset="0"/>
              <a:buChar char="•"/>
            </a:pPr>
            <a:r>
              <a:rPr lang="en-US" sz="2800" b="1" dirty="0" smtClean="0"/>
              <a:t>Global careers /jobs/skills/talents.</a:t>
            </a:r>
          </a:p>
          <a:p>
            <a:pPr marL="742950" lvl="1" indent="-285750">
              <a:buFont typeface="Arial" pitchFamily="34" charset="0"/>
              <a:buChar char="•"/>
            </a:pPr>
            <a:r>
              <a:rPr lang="en-US" sz="2800" b="1" dirty="0" smtClean="0"/>
              <a:t>Collapse of geographical boundaries: Citizens of the world.</a:t>
            </a:r>
          </a:p>
          <a:p>
            <a:pPr marL="742950" lvl="1" indent="-285750">
              <a:buFont typeface="Arial" pitchFamily="34" charset="0"/>
              <a:buChar char="•"/>
            </a:pPr>
            <a:r>
              <a:rPr lang="en-US" sz="2800" b="1" dirty="0" err="1" smtClean="0"/>
              <a:t>Labour</a:t>
            </a:r>
            <a:r>
              <a:rPr lang="en-US" sz="2800" b="1" dirty="0" smtClean="0"/>
              <a:t> mobility: all countries/demand driven.</a:t>
            </a:r>
            <a:endParaRPr lang="en-US" sz="2800" b="1" dirty="0"/>
          </a:p>
        </p:txBody>
      </p:sp>
      <p:sp>
        <p:nvSpPr>
          <p:cNvPr id="5" name="Slide Number Placeholder 4"/>
          <p:cNvSpPr>
            <a:spLocks noGrp="1"/>
          </p:cNvSpPr>
          <p:nvPr>
            <p:ph type="sldNum" sz="quarter" idx="12"/>
          </p:nvPr>
        </p:nvSpPr>
        <p:spPr/>
        <p:txBody>
          <a:bodyPr/>
          <a:lstStyle/>
          <a:p>
            <a:fld id="{407400A6-8527-4CF1-9039-E51BFA4A627E}" type="slidenum">
              <a:rPr lang="x-none" smtClean="0"/>
              <a:t>6</a:t>
            </a:fld>
            <a:endParaRPr lang="x-none"/>
          </a:p>
        </p:txBody>
      </p:sp>
      <p:pic>
        <p:nvPicPr>
          <p:cNvPr id="7" name="Picture 2" descr="Nigerians in Diaspora Commission">
            <a:extLst>
              <a:ext uri="{FF2B5EF4-FFF2-40B4-BE49-F238E27FC236}">
                <a16:creationId xmlns="" xmlns:a16="http://schemas.microsoft.com/office/drawing/2014/main" id="{10F460A6-E25F-49FC-B70B-ECAA04F15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768" y="5794445"/>
            <a:ext cx="2343003" cy="1114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IDCOM 002 LAPTOP\Documents\pam\Background &amp; Shapes\wedding shapes\Plan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601" y="281353"/>
            <a:ext cx="3692282" cy="247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3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1A4CC-2996-4585-816C-4448C6BADABE}"/>
              </a:ext>
            </a:extLst>
          </p:cNvPr>
          <p:cNvSpPr>
            <a:spLocks noGrp="1"/>
          </p:cNvSpPr>
          <p:nvPr>
            <p:ph type="title"/>
          </p:nvPr>
        </p:nvSpPr>
        <p:spPr>
          <a:xfrm>
            <a:off x="164124" y="2239109"/>
            <a:ext cx="5046755" cy="2259291"/>
          </a:xfrm>
        </p:spPr>
        <p:txBody>
          <a:bodyPr>
            <a:normAutofit/>
          </a:bodyPr>
          <a:lstStyle/>
          <a:p>
            <a:pPr algn="ctr"/>
            <a:r>
              <a:rPr lang="en-US" sz="4000" b="1" dirty="0">
                <a:solidFill>
                  <a:srgbClr val="FFFFFF"/>
                </a:solidFill>
                <a:latin typeface="+mn-lt"/>
              </a:rPr>
              <a:t/>
            </a:r>
            <a:br>
              <a:rPr lang="en-US" sz="4000" b="1" dirty="0">
                <a:solidFill>
                  <a:srgbClr val="FFFFFF"/>
                </a:solidFill>
                <a:latin typeface="+mn-lt"/>
              </a:rPr>
            </a:br>
            <a:r>
              <a:rPr lang="en-US" sz="5400" b="1" u="sng" dirty="0">
                <a:solidFill>
                  <a:srgbClr val="FFFFFF"/>
                </a:solidFill>
                <a:latin typeface="+mn-lt"/>
              </a:rPr>
              <a:t>CAUSES</a:t>
            </a:r>
            <a:endParaRPr lang="x-none" sz="5400" b="1" u="sng" dirty="0">
              <a:solidFill>
                <a:srgbClr val="FFFFFF"/>
              </a:solidFill>
              <a:latin typeface="+mn-lt"/>
            </a:endParaRPr>
          </a:p>
        </p:txBody>
      </p:sp>
      <p:sp>
        <p:nvSpPr>
          <p:cNvPr id="3" name="Content Placeholder 2">
            <a:extLst>
              <a:ext uri="{FF2B5EF4-FFF2-40B4-BE49-F238E27FC236}">
                <a16:creationId xmlns="" xmlns:a16="http://schemas.microsoft.com/office/drawing/2014/main" id="{5787C9F1-FB22-465A-833D-CD88E97A439E}"/>
              </a:ext>
            </a:extLst>
          </p:cNvPr>
          <p:cNvSpPr>
            <a:spLocks noGrp="1"/>
          </p:cNvSpPr>
          <p:nvPr>
            <p:ph idx="1"/>
          </p:nvPr>
        </p:nvSpPr>
        <p:spPr>
          <a:xfrm>
            <a:off x="4431323" y="1660123"/>
            <a:ext cx="6922475" cy="3994953"/>
          </a:xfrm>
        </p:spPr>
        <p:txBody>
          <a:bodyPr anchor="ctr">
            <a:normAutofit lnSpcReduction="10000"/>
          </a:bodyPr>
          <a:lstStyle/>
          <a:p>
            <a:r>
              <a:rPr lang="en-US" b="1" dirty="0"/>
              <a:t>Demographic </a:t>
            </a:r>
            <a:r>
              <a:rPr lang="en-US" b="1" dirty="0" smtClean="0"/>
              <a:t>factors: Population explosion.</a:t>
            </a:r>
            <a:endParaRPr lang="en-US" b="1" dirty="0"/>
          </a:p>
          <a:p>
            <a:pPr marL="0" indent="0">
              <a:buNone/>
            </a:pPr>
            <a:endParaRPr lang="en-US" b="1" dirty="0"/>
          </a:p>
          <a:p>
            <a:r>
              <a:rPr lang="en-US" b="1" dirty="0"/>
              <a:t>Economic </a:t>
            </a:r>
            <a:r>
              <a:rPr lang="en-US" b="1" dirty="0" smtClean="0"/>
              <a:t>Factors: Purchasing power/livelihood issues.</a:t>
            </a:r>
            <a:endParaRPr lang="en-US" b="1" dirty="0"/>
          </a:p>
          <a:p>
            <a:endParaRPr lang="en-US" b="1" dirty="0"/>
          </a:p>
          <a:p>
            <a:r>
              <a:rPr lang="en-US" b="1" dirty="0"/>
              <a:t>Environmental </a:t>
            </a:r>
            <a:r>
              <a:rPr lang="en-US" b="1" dirty="0" smtClean="0"/>
              <a:t>factors: Climate change.</a:t>
            </a:r>
            <a:endParaRPr lang="en-US" b="1" dirty="0"/>
          </a:p>
          <a:p>
            <a:endParaRPr lang="en-US" b="1" dirty="0"/>
          </a:p>
          <a:p>
            <a:r>
              <a:rPr lang="en-US" b="1" dirty="0"/>
              <a:t>Socio-political factors</a:t>
            </a:r>
            <a:r>
              <a:rPr lang="en-US" b="1" dirty="0" smtClean="0"/>
              <a:t>.</a:t>
            </a:r>
          </a:p>
          <a:p>
            <a:pPr marL="0" indent="0">
              <a:buNone/>
            </a:pPr>
            <a:endParaRPr lang="en-US" b="1" dirty="0" smtClean="0"/>
          </a:p>
          <a:p>
            <a:r>
              <a:rPr lang="en-US" b="1" dirty="0" smtClean="0"/>
              <a:t>Bad governance.</a:t>
            </a:r>
            <a:endParaRPr lang="en-US" b="1" dirty="0"/>
          </a:p>
          <a:p>
            <a:pPr algn="just"/>
            <a:endParaRPr lang="en-US" sz="2000" b="1" dirty="0"/>
          </a:p>
        </p:txBody>
      </p:sp>
      <p:sp>
        <p:nvSpPr>
          <p:cNvPr id="4" name="Slide Number Placeholder 3">
            <a:extLst>
              <a:ext uri="{FF2B5EF4-FFF2-40B4-BE49-F238E27FC236}">
                <a16:creationId xmlns="" xmlns:a16="http://schemas.microsoft.com/office/drawing/2014/main" id="{7E298D41-F7B3-439F-8C00-5411BD1836AE}"/>
              </a:ext>
            </a:extLst>
          </p:cNvPr>
          <p:cNvSpPr>
            <a:spLocks noGrp="1"/>
          </p:cNvSpPr>
          <p:nvPr>
            <p:ph type="sldNum" sz="quarter" idx="12"/>
          </p:nvPr>
        </p:nvSpPr>
        <p:spPr/>
        <p:txBody>
          <a:bodyPr/>
          <a:lstStyle/>
          <a:p>
            <a:fld id="{407400A6-8527-4CF1-9039-E51BFA4A627E}" type="slidenum">
              <a:rPr lang="x-none" smtClean="0"/>
              <a:t>7</a:t>
            </a:fld>
            <a:endParaRPr lang="x-none"/>
          </a:p>
        </p:txBody>
      </p:sp>
      <p:pic>
        <p:nvPicPr>
          <p:cNvPr id="9" name="Picture 2" descr="Nigerians in Diaspora Commission">
            <a:extLst>
              <a:ext uri="{FF2B5EF4-FFF2-40B4-BE49-F238E27FC236}">
                <a16:creationId xmlns="" xmlns:a16="http://schemas.microsoft.com/office/drawing/2014/main" id="{10F460A6-E25F-49FC-B70B-ECAA04F15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10" y="5655076"/>
            <a:ext cx="2343003" cy="11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9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DA053-05F9-4C8A-3C4F-6AA2BC45F865}"/>
              </a:ext>
            </a:extLst>
          </p:cNvPr>
          <p:cNvSpPr>
            <a:spLocks noGrp="1"/>
          </p:cNvSpPr>
          <p:nvPr>
            <p:ph type="title"/>
          </p:nvPr>
        </p:nvSpPr>
        <p:spPr>
          <a:xfrm>
            <a:off x="3835401" y="746125"/>
            <a:ext cx="7503159" cy="1293028"/>
          </a:xfrm>
        </p:spPr>
        <p:txBody>
          <a:bodyPr/>
          <a:lstStyle/>
          <a:p>
            <a:pPr algn="ctr"/>
            <a:r>
              <a:rPr lang="en-US" b="1" u="sng" dirty="0">
                <a:solidFill>
                  <a:schemeClr val="tx1">
                    <a:lumMod val="95000"/>
                  </a:schemeClr>
                </a:solidFill>
              </a:rPr>
              <a:t>NEGATIVE IMPACT</a:t>
            </a:r>
            <a:endParaRPr lang="x-none" b="1" u="sng" dirty="0">
              <a:solidFill>
                <a:schemeClr val="tx1">
                  <a:lumMod val="95000"/>
                </a:schemeClr>
              </a:solidFill>
            </a:endParaRPr>
          </a:p>
        </p:txBody>
      </p:sp>
      <p:sp>
        <p:nvSpPr>
          <p:cNvPr id="4" name="Slide Number Placeholder 3">
            <a:extLst>
              <a:ext uri="{FF2B5EF4-FFF2-40B4-BE49-F238E27FC236}">
                <a16:creationId xmlns="" xmlns:a16="http://schemas.microsoft.com/office/drawing/2014/main" id="{263E39E4-3ED3-BB4B-BAC6-A8CFFB44EE7A}"/>
              </a:ext>
            </a:extLst>
          </p:cNvPr>
          <p:cNvSpPr>
            <a:spLocks noGrp="1"/>
          </p:cNvSpPr>
          <p:nvPr>
            <p:ph type="sldNum" sz="quarter" idx="12"/>
          </p:nvPr>
        </p:nvSpPr>
        <p:spPr/>
        <p:txBody>
          <a:bodyPr/>
          <a:lstStyle/>
          <a:p>
            <a:fld id="{407400A6-8527-4CF1-9039-E51BFA4A627E}" type="slidenum">
              <a:rPr lang="x-none" smtClean="0"/>
              <a:t>8</a:t>
            </a:fld>
            <a:endParaRPr lang="x-none"/>
          </a:p>
        </p:txBody>
      </p:sp>
      <p:pic>
        <p:nvPicPr>
          <p:cNvPr id="5" name="Picture 2" descr="Nigerians in Diaspora Commission">
            <a:extLst>
              <a:ext uri="{FF2B5EF4-FFF2-40B4-BE49-F238E27FC236}">
                <a16:creationId xmlns="" xmlns:a16="http://schemas.microsoft.com/office/drawing/2014/main" id="{0141ED87-5690-EEE0-1740-B6B121ACB8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288" y="5621725"/>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6E3D3966-92DC-5D2A-4D8F-C752A1825BC4}"/>
              </a:ext>
            </a:extLst>
          </p:cNvPr>
          <p:cNvSpPr txBox="1"/>
          <p:nvPr/>
        </p:nvSpPr>
        <p:spPr>
          <a:xfrm>
            <a:off x="4041058" y="2404278"/>
            <a:ext cx="6912077" cy="3416320"/>
          </a:xfrm>
          <a:prstGeom prst="rect">
            <a:avLst/>
          </a:prstGeom>
          <a:noFill/>
        </p:spPr>
        <p:txBody>
          <a:bodyPr wrap="square">
            <a:spAutoFit/>
          </a:bodyPr>
          <a:lstStyle/>
          <a:p>
            <a:pPr marL="457200" indent="-457200">
              <a:buFont typeface="+mj-lt"/>
              <a:buAutoNum type="arabicPeriod"/>
            </a:pPr>
            <a:r>
              <a:rPr lang="en-GB" sz="2400" b="1" dirty="0">
                <a:solidFill>
                  <a:srgbClr val="F1AC3D"/>
                </a:solidFill>
                <a:latin typeface="Constantia" panose="02030602050306030303" pitchFamily="18" charset="0"/>
              </a:rPr>
              <a:t>The country which the professional is leaving, faces a decrease in the number of professionals/trained manpower albeit in the short term.</a:t>
            </a:r>
          </a:p>
          <a:p>
            <a:pPr marL="457200" indent="-457200">
              <a:buFont typeface="+mj-lt"/>
              <a:buAutoNum type="arabicPeriod"/>
            </a:pPr>
            <a:r>
              <a:rPr lang="en-GB" sz="2400" b="1" dirty="0">
                <a:solidFill>
                  <a:srgbClr val="F1AC3D"/>
                </a:solidFill>
                <a:latin typeface="Constantia" panose="02030602050306030303" pitchFamily="18" charset="0"/>
              </a:rPr>
              <a:t>The country the skilled individual leaves remains underdeveloped.</a:t>
            </a:r>
          </a:p>
          <a:p>
            <a:pPr marL="457200" indent="-457200">
              <a:buFont typeface="+mj-lt"/>
              <a:buAutoNum type="arabicPeriod"/>
            </a:pPr>
            <a:r>
              <a:rPr lang="en-GB" sz="2400" b="1" dirty="0">
                <a:solidFill>
                  <a:srgbClr val="F1AC3D"/>
                </a:solidFill>
                <a:latin typeface="Constantia" panose="02030602050306030303" pitchFamily="18" charset="0"/>
              </a:rPr>
              <a:t>It creates societal animosity. Those leaving are perceived as unpatriotic</a:t>
            </a:r>
            <a:r>
              <a:rPr lang="en-GB" sz="2400" b="1" dirty="0" smtClean="0">
                <a:solidFill>
                  <a:srgbClr val="F1AC3D"/>
                </a:solidFill>
                <a:latin typeface="Constantia" panose="02030602050306030303" pitchFamily="18" charset="0"/>
              </a:rPr>
              <a:t>!</a:t>
            </a:r>
          </a:p>
          <a:p>
            <a:pPr marL="457200" indent="-457200">
              <a:buFont typeface="+mj-lt"/>
              <a:buAutoNum type="arabicPeriod"/>
            </a:pPr>
            <a:r>
              <a:rPr lang="en-GB" sz="2400" b="1" dirty="0" smtClean="0">
                <a:solidFill>
                  <a:srgbClr val="F1AC3D"/>
                </a:solidFill>
                <a:latin typeface="Constantia" panose="02030602050306030303" pitchFamily="18" charset="0"/>
              </a:rPr>
              <a:t>Underdevelopment.</a:t>
            </a:r>
            <a:endParaRPr lang="en-GB" sz="2400" b="1" dirty="0">
              <a:solidFill>
                <a:srgbClr val="F1AC3D"/>
              </a:solidFill>
              <a:latin typeface="Constantia" panose="02030602050306030303" pitchFamily="18" charset="0"/>
            </a:endParaRPr>
          </a:p>
        </p:txBody>
      </p:sp>
    </p:spTree>
    <p:extLst>
      <p:ext uri="{BB962C8B-B14F-4D97-AF65-F5344CB8AC3E}">
        <p14:creationId xmlns:p14="http://schemas.microsoft.com/office/powerpoint/2010/main" val="95491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4533D-4375-AC8C-3C90-9FD2E1D8AD35}"/>
              </a:ext>
            </a:extLst>
          </p:cNvPr>
          <p:cNvSpPr>
            <a:spLocks noGrp="1"/>
          </p:cNvSpPr>
          <p:nvPr>
            <p:ph type="title"/>
          </p:nvPr>
        </p:nvSpPr>
        <p:spPr>
          <a:xfrm>
            <a:off x="2907323" y="400958"/>
            <a:ext cx="8610600" cy="1293028"/>
          </a:xfrm>
        </p:spPr>
        <p:txBody>
          <a:bodyPr/>
          <a:lstStyle/>
          <a:p>
            <a:pPr algn="ctr"/>
            <a:r>
              <a:rPr lang="en-US" b="1" u="sng" dirty="0">
                <a:solidFill>
                  <a:schemeClr val="tx1">
                    <a:lumMod val="95000"/>
                  </a:schemeClr>
                </a:solidFill>
              </a:rPr>
              <a:t>CHALLENGES</a:t>
            </a:r>
            <a:endParaRPr lang="x-none" b="1" u="sng" dirty="0">
              <a:solidFill>
                <a:schemeClr val="tx1">
                  <a:lumMod val="95000"/>
                </a:schemeClr>
              </a:solidFill>
            </a:endParaRPr>
          </a:p>
        </p:txBody>
      </p:sp>
      <p:sp>
        <p:nvSpPr>
          <p:cNvPr id="4" name="Slide Number Placeholder 3">
            <a:extLst>
              <a:ext uri="{FF2B5EF4-FFF2-40B4-BE49-F238E27FC236}">
                <a16:creationId xmlns="" xmlns:a16="http://schemas.microsoft.com/office/drawing/2014/main" id="{1D8495E3-3FA2-E6C6-BEF0-5E71E1D088A8}"/>
              </a:ext>
            </a:extLst>
          </p:cNvPr>
          <p:cNvSpPr>
            <a:spLocks noGrp="1"/>
          </p:cNvSpPr>
          <p:nvPr>
            <p:ph type="sldNum" sz="quarter" idx="12"/>
          </p:nvPr>
        </p:nvSpPr>
        <p:spPr/>
        <p:txBody>
          <a:bodyPr/>
          <a:lstStyle/>
          <a:p>
            <a:fld id="{407400A6-8527-4CF1-9039-E51BFA4A627E}" type="slidenum">
              <a:rPr lang="x-none" smtClean="0"/>
              <a:t>9</a:t>
            </a:fld>
            <a:endParaRPr lang="x-none"/>
          </a:p>
        </p:txBody>
      </p:sp>
      <p:pic>
        <p:nvPicPr>
          <p:cNvPr id="5" name="Picture 2" descr="Nigerians in Diaspora Commission">
            <a:extLst>
              <a:ext uri="{FF2B5EF4-FFF2-40B4-BE49-F238E27FC236}">
                <a16:creationId xmlns="" xmlns:a16="http://schemas.microsoft.com/office/drawing/2014/main" id="{86719FB6-D667-9237-2506-5CF9B1D578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648" y="5672525"/>
            <a:ext cx="2343003" cy="1114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 xmlns:a16="http://schemas.microsoft.com/office/drawing/2014/main" id="{58B4B561-7014-66CB-58A1-F5CCE43F3483}"/>
              </a:ext>
            </a:extLst>
          </p:cNvPr>
          <p:cNvSpPr>
            <a:spLocks noGrp="1"/>
          </p:cNvSpPr>
          <p:nvPr>
            <p:ph idx="1"/>
          </p:nvPr>
        </p:nvSpPr>
        <p:spPr>
          <a:xfrm>
            <a:off x="2321170" y="1316893"/>
            <a:ext cx="9542584" cy="4429760"/>
          </a:xfrm>
        </p:spPr>
        <p:txBody>
          <a:bodyPr>
            <a:noAutofit/>
          </a:bodyPr>
          <a:lstStyle/>
          <a:p>
            <a:r>
              <a:rPr lang="en-GB" sz="2800" b="1" dirty="0">
                <a:latin typeface="Bookman Old Style" panose="02050604050505020204" pitchFamily="18" charset="0"/>
              </a:rPr>
              <a:t>Nigerians continue to leave their home country in search of a better life and some tend to go through traumatic experiences such as:</a:t>
            </a:r>
          </a:p>
          <a:p>
            <a:r>
              <a:rPr lang="en-GB" sz="2800" b="1" dirty="0">
                <a:latin typeface="Bookman Old Style" panose="02050604050505020204" pitchFamily="18" charset="0"/>
              </a:rPr>
              <a:t>- 	</a:t>
            </a:r>
            <a:r>
              <a:rPr lang="en-GB"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Exploitation by </a:t>
            </a:r>
            <a:r>
              <a:rPr lang="en-GB" sz="2400" b="1" dirty="0">
                <a:solidFill>
                  <a:schemeClr val="accent1"/>
                </a:solidFill>
                <a:latin typeface="Bookman Old Style" panose="02050604050505020204" pitchFamily="18" charset="0"/>
                <a:ea typeface="Calibri" panose="020F0502020204030204" pitchFamily="34" charset="0"/>
                <a:cs typeface="Times New Roman" panose="02020603050405020304" pitchFamily="18" charset="0"/>
              </a:rPr>
              <a:t>so-called Visa processing agents</a:t>
            </a:r>
            <a:r>
              <a:rPr lang="en-GB"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x-none"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en-GB" sz="2800" b="1" dirty="0">
                <a:latin typeface="Bookman Old Style" panose="02050604050505020204" pitchFamily="18" charset="0"/>
              </a:rPr>
              <a:t>-	</a:t>
            </a:r>
            <a:r>
              <a:rPr lang="en-GB"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Violence and exploitation of women</a:t>
            </a:r>
            <a:r>
              <a:rPr lang="en-GB" sz="2400" b="1" dirty="0">
                <a:effectLst/>
                <a:latin typeface="Bookman Old Style" panose="02050604050505020204" pitchFamily="18" charset="0"/>
                <a:ea typeface="Calibri" panose="020F0502020204030204" pitchFamily="34" charset="0"/>
                <a:cs typeface="Times New Roman" panose="02020603050405020304" pitchFamily="18" charset="0"/>
              </a:rPr>
              <a:t>; physical abuse, torture, rape, enslavement and other forms of psychological abuse.</a:t>
            </a:r>
          </a:p>
          <a:p>
            <a:r>
              <a:rPr lang="en-GB" sz="2400" b="1" dirty="0">
                <a:latin typeface="Bookman Old Style" panose="02050604050505020204" pitchFamily="18" charset="0"/>
                <a:ea typeface="Calibri" panose="020F0502020204030204" pitchFamily="34" charset="0"/>
                <a:cs typeface="Times New Roman" panose="02020603050405020304" pitchFamily="18" charset="0"/>
              </a:rPr>
              <a:t>* </a:t>
            </a:r>
            <a:r>
              <a:rPr lang="en-GB" sz="2400" b="1" i="1" dirty="0">
                <a:effectLst/>
                <a:latin typeface="Bookman Old Style" panose="02050604050505020204" pitchFamily="18" charset="0"/>
                <a:ea typeface="Calibri" panose="020F0502020204030204" pitchFamily="34" charset="0"/>
                <a:cs typeface="Times New Roman" panose="02020603050405020304" pitchFamily="18" charset="0"/>
              </a:rPr>
              <a:t>Often, women are promised regular/legitimate jobs, but when they arrive at their destination country they are forced into prostitution</a:t>
            </a:r>
            <a:r>
              <a:rPr lang="en-GB" sz="2400" b="1" dirty="0">
                <a:effectLst/>
                <a:latin typeface="Bookman Old Style" panose="02050604050505020204" pitchFamily="18" charset="0"/>
                <a:ea typeface="Calibri" panose="020F0502020204030204" pitchFamily="34" charset="0"/>
                <a:cs typeface="Times New Roman" panose="02020603050405020304" pitchFamily="18" charset="0"/>
              </a:rPr>
              <a:t>.</a:t>
            </a:r>
            <a:endParaRPr lang="x-none" sz="2400" b="1"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n-GB" sz="2800" b="1" dirty="0" smtClean="0">
                <a:latin typeface="Bookman Old Style" panose="02050604050505020204" pitchFamily="18" charset="0"/>
              </a:rPr>
              <a:t>-    </a:t>
            </a:r>
            <a:r>
              <a:rPr lang="en-GB" sz="2400" b="1" dirty="0" smtClean="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Giving </a:t>
            </a:r>
            <a:r>
              <a:rPr lang="en-GB"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the country a bad name internationally, when </a:t>
            </a:r>
            <a:r>
              <a:rPr lang="en-GB" sz="2400" b="1" dirty="0" smtClean="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       caught </a:t>
            </a:r>
            <a:r>
              <a:rPr lang="en-GB" sz="2400" b="1" dirty="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doing things of an illegal nature</a:t>
            </a:r>
            <a:r>
              <a:rPr lang="en-GB" sz="2400" b="1" dirty="0" smtClean="0">
                <a:solidFill>
                  <a:schemeClr val="accent1"/>
                </a:solidFill>
                <a:effectLst/>
                <a:latin typeface="Bookman Old Style" panose="02050604050505020204" pitchFamily="18" charset="0"/>
                <a:ea typeface="Calibri" panose="020F0502020204030204" pitchFamily="34" charset="0"/>
                <a:cs typeface="Times New Roman" panose="02020603050405020304" pitchFamily="18" charset="0"/>
              </a:rPr>
              <a:t>.</a:t>
            </a:r>
          </a:p>
          <a:p>
            <a:r>
              <a:rPr lang="en-GB" sz="2400" b="1" dirty="0" smtClean="0">
                <a:solidFill>
                  <a:schemeClr val="accent1"/>
                </a:solidFill>
                <a:latin typeface="Bookman Old Style" panose="02050604050505020204" pitchFamily="18" charset="0"/>
                <a:cs typeface="Times New Roman" panose="02020603050405020304" pitchFamily="18" charset="0"/>
              </a:rPr>
              <a:t>Socio-cultural issues of survival.</a:t>
            </a:r>
            <a:r>
              <a:rPr lang="en-GB" sz="2800" b="1" dirty="0"/>
              <a:t>	</a:t>
            </a:r>
          </a:p>
        </p:txBody>
      </p:sp>
    </p:spTree>
    <p:extLst>
      <p:ext uri="{BB962C8B-B14F-4D97-AF65-F5344CB8AC3E}">
        <p14:creationId xmlns:p14="http://schemas.microsoft.com/office/powerpoint/2010/main" val="238388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21563</TotalTime>
  <Words>1952</Words>
  <Application>Microsoft Office PowerPoint</Application>
  <PresentationFormat>Custom</PresentationFormat>
  <Paragraphs>242</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Vapor Trail</vt:lpstr>
      <vt:lpstr> HUMAN CAPITAL DEVELOPMENT AND JAPA SYNDROME; CHALLENGES AND OPPORTUNITIES.</vt:lpstr>
      <vt:lpstr>INTRODUCTION.</vt:lpstr>
      <vt:lpstr>PowerPoint Presentation</vt:lpstr>
      <vt:lpstr>PowerPoint Presentation</vt:lpstr>
      <vt:lpstr>“Japa” syndrome.</vt:lpstr>
      <vt:lpstr>MIGRATION</vt:lpstr>
      <vt:lpstr> CAUSES</vt:lpstr>
      <vt:lpstr>NEGATIVE IMPACT</vt:lpstr>
      <vt:lpstr>CHALLENGES</vt:lpstr>
      <vt:lpstr>OPPORTUNITIES</vt:lpstr>
      <vt:lpstr>SOLUTIONS TO JAPA /BRAIN DRAIN</vt:lpstr>
      <vt:lpstr>PowerPoint Presentation</vt:lpstr>
      <vt:lpstr>STRATEGIES FOR MITIGATING BRAIN DRAIN: </vt:lpstr>
      <vt:lpstr>WHAT IS BRAIN GAIN?</vt:lpstr>
      <vt:lpstr>PowerPoint Presentation</vt:lpstr>
      <vt:lpstr> BRAIN CIRCULATION</vt:lpstr>
      <vt:lpstr>Who is a Diaspora?</vt:lpstr>
      <vt:lpstr> Strategies for harnessing Nigerians in Diaspora for HUMAN CAPITAL DEVELOPMENT.</vt:lpstr>
      <vt:lpstr>How to engage the Nigerian Diaspora</vt:lpstr>
      <vt:lpstr>Tools Needed </vt:lpstr>
      <vt:lpstr>PROGRAMS OF NiDCOM IN ATTRACTING THE DIASPORA</vt:lpstr>
      <vt:lpstr>BENEFITS OF NiDCOM’S STRATEGIES.</vt:lpstr>
      <vt:lpstr>PowerPoint Presentation</vt:lpstr>
      <vt:lpstr>PowerPoint Presentation</vt:lpstr>
      <vt:lpstr>THANK YOU. </vt:lpstr>
      <vt:lpstr>REFERENCES/WORKS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AFRICA’S DEVELOPMENT AND THE DIASPORA</dc:title>
  <dc:creator>michael madaki</dc:creator>
  <cp:lastModifiedBy>HP</cp:lastModifiedBy>
  <cp:revision>376</cp:revision>
  <cp:lastPrinted>2023-08-31T13:56:33Z</cp:lastPrinted>
  <dcterms:created xsi:type="dcterms:W3CDTF">2020-01-13T15:35:08Z</dcterms:created>
  <dcterms:modified xsi:type="dcterms:W3CDTF">2023-09-07T09:59:53Z</dcterms:modified>
</cp:coreProperties>
</file>